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319" r:id="rId3"/>
    <p:sldId id="331" r:id="rId4"/>
    <p:sldId id="352" r:id="rId5"/>
    <p:sldId id="368" r:id="rId6"/>
    <p:sldId id="383" r:id="rId7"/>
    <p:sldId id="370" r:id="rId8"/>
    <p:sldId id="374" r:id="rId9"/>
    <p:sldId id="379" r:id="rId10"/>
    <p:sldId id="380" r:id="rId11"/>
    <p:sldId id="377" r:id="rId12"/>
    <p:sldId id="365" r:id="rId13"/>
    <p:sldId id="382" r:id="rId14"/>
    <p:sldId id="371" r:id="rId15"/>
    <p:sldId id="338" r:id="rId16"/>
    <p:sldId id="378" r:id="rId17"/>
    <p:sldId id="344" r:id="rId18"/>
    <p:sldId id="384" r:id="rId19"/>
    <p:sldId id="347" r:id="rId20"/>
    <p:sldId id="320" r:id="rId21"/>
    <p:sldId id="376" r:id="rId22"/>
    <p:sldId id="359" r:id="rId23"/>
    <p:sldId id="360" r:id="rId24"/>
    <p:sldId id="361" r:id="rId25"/>
    <p:sldId id="362" r:id="rId26"/>
    <p:sldId id="325" r:id="rId27"/>
    <p:sldId id="326" r:id="rId28"/>
    <p:sldId id="312" r:id="rId29"/>
  </p:sldIdLst>
  <p:sldSz cx="9144000" cy="6858000" type="screen4x3"/>
  <p:notesSz cx="6797675" cy="9926638"/>
  <p:defaultTextStyle>
    <a:defPPr>
      <a:defRPr lang="nl-NL"/>
    </a:defPPr>
    <a:lvl1pPr algn="l" rtl="0" fontAlgn="base">
      <a:spcBef>
        <a:spcPct val="0"/>
      </a:spcBef>
      <a:spcAft>
        <a:spcPct val="0"/>
      </a:spcAft>
      <a:defRPr sz="5100" kern="1200">
        <a:solidFill>
          <a:schemeClr val="tx1"/>
        </a:solidFill>
        <a:latin typeface="Arial" charset="0"/>
        <a:ea typeface="+mn-ea"/>
        <a:cs typeface="Arial" charset="0"/>
      </a:defRPr>
    </a:lvl1pPr>
    <a:lvl2pPr marL="457200" algn="l" rtl="0" fontAlgn="base">
      <a:spcBef>
        <a:spcPct val="0"/>
      </a:spcBef>
      <a:spcAft>
        <a:spcPct val="0"/>
      </a:spcAft>
      <a:defRPr sz="5100" kern="1200">
        <a:solidFill>
          <a:schemeClr val="tx1"/>
        </a:solidFill>
        <a:latin typeface="Arial" charset="0"/>
        <a:ea typeface="+mn-ea"/>
        <a:cs typeface="Arial" charset="0"/>
      </a:defRPr>
    </a:lvl2pPr>
    <a:lvl3pPr marL="914400" algn="l" rtl="0" fontAlgn="base">
      <a:spcBef>
        <a:spcPct val="0"/>
      </a:spcBef>
      <a:spcAft>
        <a:spcPct val="0"/>
      </a:spcAft>
      <a:defRPr sz="5100" kern="1200">
        <a:solidFill>
          <a:schemeClr val="tx1"/>
        </a:solidFill>
        <a:latin typeface="Arial" charset="0"/>
        <a:ea typeface="+mn-ea"/>
        <a:cs typeface="Arial" charset="0"/>
      </a:defRPr>
    </a:lvl3pPr>
    <a:lvl4pPr marL="1371600" algn="l" rtl="0" fontAlgn="base">
      <a:spcBef>
        <a:spcPct val="0"/>
      </a:spcBef>
      <a:spcAft>
        <a:spcPct val="0"/>
      </a:spcAft>
      <a:defRPr sz="5100" kern="1200">
        <a:solidFill>
          <a:schemeClr val="tx1"/>
        </a:solidFill>
        <a:latin typeface="Arial" charset="0"/>
        <a:ea typeface="+mn-ea"/>
        <a:cs typeface="Arial" charset="0"/>
      </a:defRPr>
    </a:lvl4pPr>
    <a:lvl5pPr marL="1828800" algn="l" rtl="0" fontAlgn="base">
      <a:spcBef>
        <a:spcPct val="0"/>
      </a:spcBef>
      <a:spcAft>
        <a:spcPct val="0"/>
      </a:spcAft>
      <a:defRPr sz="5100" kern="1200">
        <a:solidFill>
          <a:schemeClr val="tx1"/>
        </a:solidFill>
        <a:latin typeface="Arial" charset="0"/>
        <a:ea typeface="+mn-ea"/>
        <a:cs typeface="Arial" charset="0"/>
      </a:defRPr>
    </a:lvl5pPr>
    <a:lvl6pPr marL="2286000" algn="l" defTabSz="914400" rtl="0" eaLnBrk="1" latinLnBrk="0" hangingPunct="1">
      <a:defRPr sz="5100" kern="1200">
        <a:solidFill>
          <a:schemeClr val="tx1"/>
        </a:solidFill>
        <a:latin typeface="Arial" charset="0"/>
        <a:ea typeface="+mn-ea"/>
        <a:cs typeface="Arial" charset="0"/>
      </a:defRPr>
    </a:lvl6pPr>
    <a:lvl7pPr marL="2743200" algn="l" defTabSz="914400" rtl="0" eaLnBrk="1" latinLnBrk="0" hangingPunct="1">
      <a:defRPr sz="5100" kern="1200">
        <a:solidFill>
          <a:schemeClr val="tx1"/>
        </a:solidFill>
        <a:latin typeface="Arial" charset="0"/>
        <a:ea typeface="+mn-ea"/>
        <a:cs typeface="Arial" charset="0"/>
      </a:defRPr>
    </a:lvl7pPr>
    <a:lvl8pPr marL="3200400" algn="l" defTabSz="914400" rtl="0" eaLnBrk="1" latinLnBrk="0" hangingPunct="1">
      <a:defRPr sz="5100" kern="1200">
        <a:solidFill>
          <a:schemeClr val="tx1"/>
        </a:solidFill>
        <a:latin typeface="Arial" charset="0"/>
        <a:ea typeface="+mn-ea"/>
        <a:cs typeface="Arial" charset="0"/>
      </a:defRPr>
    </a:lvl8pPr>
    <a:lvl9pPr marL="3657600" algn="l" defTabSz="914400" rtl="0" eaLnBrk="1" latinLnBrk="0" hangingPunct="1">
      <a:defRPr sz="51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D3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659" autoAdjust="0"/>
  </p:normalViewPr>
  <p:slideViewPr>
    <p:cSldViewPr>
      <p:cViewPr varScale="1">
        <p:scale>
          <a:sx n="111" d="100"/>
          <a:sy n="111" d="100"/>
        </p:scale>
        <p:origin x="1236" y="114"/>
      </p:cViewPr>
      <p:guideLst>
        <p:guide orient="horz" pos="2160"/>
        <p:guide pos="2880"/>
      </p:guideLst>
    </p:cSldViewPr>
  </p:slideViewPr>
  <p:outlineViewPr>
    <p:cViewPr>
      <p:scale>
        <a:sx n="33" d="100"/>
        <a:sy n="33" d="100"/>
      </p:scale>
      <p:origin x="0" y="18090"/>
    </p:cViewPr>
  </p:outlineViewPr>
  <p:notesTextViewPr>
    <p:cViewPr>
      <p:scale>
        <a:sx n="100" d="100"/>
        <a:sy n="100" d="100"/>
      </p:scale>
      <p:origin x="0" y="0"/>
    </p:cViewPr>
  </p:notesTextViewPr>
  <p:sorterViewPr>
    <p:cViewPr>
      <p:scale>
        <a:sx n="100" d="100"/>
        <a:sy n="100" d="100"/>
      </p:scale>
      <p:origin x="0" y="-180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6145" cy="496888"/>
          </a:xfrm>
          <a:prstGeom prst="rect">
            <a:avLst/>
          </a:prstGeom>
        </p:spPr>
        <p:txBody>
          <a:bodyPr vert="horz" lIns="91440" tIns="45720" rIns="91440" bIns="45720" rtlCol="0"/>
          <a:lstStyle>
            <a:lvl1pPr algn="l">
              <a:defRPr sz="1200" smtClean="0"/>
            </a:lvl1pPr>
          </a:lstStyle>
          <a:p>
            <a:pPr>
              <a:defRPr/>
            </a:pPr>
            <a:endParaRPr lang="nl-NL"/>
          </a:p>
        </p:txBody>
      </p:sp>
      <p:sp>
        <p:nvSpPr>
          <p:cNvPr id="3" name="Tijdelijke aanduiding voor datum 2"/>
          <p:cNvSpPr>
            <a:spLocks noGrp="1"/>
          </p:cNvSpPr>
          <p:nvPr>
            <p:ph type="dt" sz="quarter" idx="1"/>
          </p:nvPr>
        </p:nvSpPr>
        <p:spPr>
          <a:xfrm>
            <a:off x="3849911" y="0"/>
            <a:ext cx="2946144" cy="496888"/>
          </a:xfrm>
          <a:prstGeom prst="rect">
            <a:avLst/>
          </a:prstGeom>
        </p:spPr>
        <p:txBody>
          <a:bodyPr vert="horz" lIns="91440" tIns="45720" rIns="91440" bIns="45720" rtlCol="0"/>
          <a:lstStyle>
            <a:lvl1pPr algn="r">
              <a:defRPr sz="1200" smtClean="0"/>
            </a:lvl1pPr>
          </a:lstStyle>
          <a:p>
            <a:pPr>
              <a:defRPr/>
            </a:pPr>
            <a:fld id="{70183493-4E6F-4E26-9362-BB2261DC5AEB}" type="datetimeFigureOut">
              <a:rPr lang="nl-NL"/>
              <a:pPr>
                <a:defRPr/>
              </a:pPr>
              <a:t>7-3-2018</a:t>
            </a:fld>
            <a:endParaRPr lang="nl-NL"/>
          </a:p>
        </p:txBody>
      </p:sp>
      <p:sp>
        <p:nvSpPr>
          <p:cNvPr id="4" name="Tijdelijke aanduiding voor voettekst 3"/>
          <p:cNvSpPr>
            <a:spLocks noGrp="1"/>
          </p:cNvSpPr>
          <p:nvPr>
            <p:ph type="ftr" sz="quarter" idx="2"/>
          </p:nvPr>
        </p:nvSpPr>
        <p:spPr>
          <a:xfrm>
            <a:off x="1" y="9428164"/>
            <a:ext cx="2946145" cy="496887"/>
          </a:xfrm>
          <a:prstGeom prst="rect">
            <a:avLst/>
          </a:prstGeom>
        </p:spPr>
        <p:txBody>
          <a:bodyPr vert="horz" lIns="91440" tIns="45720" rIns="91440" bIns="45720" rtlCol="0" anchor="b"/>
          <a:lstStyle>
            <a:lvl1pPr algn="l">
              <a:defRPr sz="1200" smtClean="0"/>
            </a:lvl1pPr>
          </a:lstStyle>
          <a:p>
            <a:pPr>
              <a:defRPr/>
            </a:pPr>
            <a:endParaRPr lang="nl-NL"/>
          </a:p>
        </p:txBody>
      </p:sp>
      <p:sp>
        <p:nvSpPr>
          <p:cNvPr id="5" name="Tijdelijke aanduiding voor dianummer 4"/>
          <p:cNvSpPr>
            <a:spLocks noGrp="1"/>
          </p:cNvSpPr>
          <p:nvPr>
            <p:ph type="sldNum" sz="quarter" idx="3"/>
          </p:nvPr>
        </p:nvSpPr>
        <p:spPr>
          <a:xfrm>
            <a:off x="3849911" y="9428164"/>
            <a:ext cx="2946144" cy="496887"/>
          </a:xfrm>
          <a:prstGeom prst="rect">
            <a:avLst/>
          </a:prstGeom>
        </p:spPr>
        <p:txBody>
          <a:bodyPr vert="horz" lIns="91440" tIns="45720" rIns="91440" bIns="45720" rtlCol="0" anchor="b"/>
          <a:lstStyle>
            <a:lvl1pPr algn="r">
              <a:defRPr sz="1200" smtClean="0"/>
            </a:lvl1pPr>
          </a:lstStyle>
          <a:p>
            <a:pPr>
              <a:defRPr/>
            </a:pPr>
            <a:fld id="{9683FB7A-0694-459F-BD59-A53853432764}" type="slidenum">
              <a:rPr lang="nl-NL"/>
              <a:pPr>
                <a:defRPr/>
              </a:pPr>
              <a:t>‹nr.›</a:t>
            </a:fld>
            <a:endParaRPr lang="nl-NL"/>
          </a:p>
        </p:txBody>
      </p:sp>
    </p:spTree>
    <p:extLst>
      <p:ext uri="{BB962C8B-B14F-4D97-AF65-F5344CB8AC3E}">
        <p14:creationId xmlns:p14="http://schemas.microsoft.com/office/powerpoint/2010/main" val="10375843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46145" cy="496888"/>
          </a:xfrm>
          <a:prstGeom prst="rect">
            <a:avLst/>
          </a:prstGeom>
        </p:spPr>
        <p:txBody>
          <a:bodyPr vert="horz" lIns="91440" tIns="45720" rIns="91440" bIns="45720" rtlCol="0"/>
          <a:lstStyle>
            <a:lvl1pPr algn="l">
              <a:defRPr sz="1200" smtClean="0"/>
            </a:lvl1pPr>
          </a:lstStyle>
          <a:p>
            <a:pPr>
              <a:defRPr/>
            </a:pPr>
            <a:endParaRPr lang="nl-NL"/>
          </a:p>
        </p:txBody>
      </p:sp>
      <p:sp>
        <p:nvSpPr>
          <p:cNvPr id="3" name="Tijdelijke aanduiding voor datum 2"/>
          <p:cNvSpPr>
            <a:spLocks noGrp="1"/>
          </p:cNvSpPr>
          <p:nvPr>
            <p:ph type="dt" idx="1"/>
          </p:nvPr>
        </p:nvSpPr>
        <p:spPr>
          <a:xfrm>
            <a:off x="3849911" y="0"/>
            <a:ext cx="2946144" cy="496888"/>
          </a:xfrm>
          <a:prstGeom prst="rect">
            <a:avLst/>
          </a:prstGeom>
        </p:spPr>
        <p:txBody>
          <a:bodyPr vert="horz" lIns="91440" tIns="45720" rIns="91440" bIns="45720" rtlCol="0"/>
          <a:lstStyle>
            <a:lvl1pPr algn="r">
              <a:defRPr sz="1200" smtClean="0"/>
            </a:lvl1pPr>
          </a:lstStyle>
          <a:p>
            <a:pPr>
              <a:defRPr/>
            </a:pPr>
            <a:fld id="{BB359B9D-5264-4B08-8D87-728F2F90B27F}" type="datetimeFigureOut">
              <a:rPr lang="nl-NL"/>
              <a:pPr>
                <a:defRPr/>
              </a:pPr>
              <a:t>7-3-2018</a:t>
            </a:fld>
            <a:endParaRPr lang="nl-NL"/>
          </a:p>
        </p:txBody>
      </p:sp>
      <p:sp>
        <p:nvSpPr>
          <p:cNvPr id="4" name="Tijdelijke aanduiding voor dia-afbeelding 3"/>
          <p:cNvSpPr>
            <a:spLocks noGrp="1" noRot="1" noChangeAspect="1"/>
          </p:cNvSpPr>
          <p:nvPr>
            <p:ph type="sldImg" idx="2"/>
          </p:nvPr>
        </p:nvSpPr>
        <p:spPr>
          <a:xfrm>
            <a:off x="917575" y="744538"/>
            <a:ext cx="4964113" cy="3722687"/>
          </a:xfrm>
          <a:prstGeom prst="rect">
            <a:avLst/>
          </a:prstGeom>
          <a:noFill/>
          <a:ln w="12700">
            <a:solidFill>
              <a:prstClr val="black"/>
            </a:solidFill>
          </a:ln>
        </p:spPr>
        <p:txBody>
          <a:bodyPr vert="horz" lIns="91440" tIns="45720" rIns="91440" bIns="45720" rtlCol="0" anchor="ctr"/>
          <a:lstStyle/>
          <a:p>
            <a:pPr lvl="0"/>
            <a:endParaRPr lang="nl-NL" noProof="0" smtClean="0"/>
          </a:p>
        </p:txBody>
      </p:sp>
      <p:sp>
        <p:nvSpPr>
          <p:cNvPr id="5" name="Tijdelijke aanduiding voor notities 4"/>
          <p:cNvSpPr>
            <a:spLocks noGrp="1"/>
          </p:cNvSpPr>
          <p:nvPr>
            <p:ph type="body" sz="quarter" idx="3"/>
          </p:nvPr>
        </p:nvSpPr>
        <p:spPr>
          <a:xfrm>
            <a:off x="680254" y="4714876"/>
            <a:ext cx="5437168" cy="4467225"/>
          </a:xfrm>
          <a:prstGeom prst="rect">
            <a:avLst/>
          </a:prstGeom>
        </p:spPr>
        <p:txBody>
          <a:bodyPr vert="horz" lIns="91440" tIns="45720" rIns="91440" bIns="45720" rtlCol="0">
            <a:normAutofit/>
          </a:bodyPr>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6" name="Tijdelijke aanduiding voor voettekst 5"/>
          <p:cNvSpPr>
            <a:spLocks noGrp="1"/>
          </p:cNvSpPr>
          <p:nvPr>
            <p:ph type="ftr" sz="quarter" idx="4"/>
          </p:nvPr>
        </p:nvSpPr>
        <p:spPr>
          <a:xfrm>
            <a:off x="1" y="9428164"/>
            <a:ext cx="2946145" cy="496887"/>
          </a:xfrm>
          <a:prstGeom prst="rect">
            <a:avLst/>
          </a:prstGeom>
        </p:spPr>
        <p:txBody>
          <a:bodyPr vert="horz" lIns="91440" tIns="45720" rIns="91440" bIns="45720" rtlCol="0" anchor="b"/>
          <a:lstStyle>
            <a:lvl1pPr algn="l">
              <a:defRPr sz="1200" smtClean="0"/>
            </a:lvl1pPr>
          </a:lstStyle>
          <a:p>
            <a:pPr>
              <a:defRPr/>
            </a:pPr>
            <a:endParaRPr lang="nl-NL"/>
          </a:p>
        </p:txBody>
      </p:sp>
      <p:sp>
        <p:nvSpPr>
          <p:cNvPr id="7" name="Tijdelijke aanduiding voor dianummer 6"/>
          <p:cNvSpPr>
            <a:spLocks noGrp="1"/>
          </p:cNvSpPr>
          <p:nvPr>
            <p:ph type="sldNum" sz="quarter" idx="5"/>
          </p:nvPr>
        </p:nvSpPr>
        <p:spPr>
          <a:xfrm>
            <a:off x="3849911" y="9428164"/>
            <a:ext cx="2946144" cy="496887"/>
          </a:xfrm>
          <a:prstGeom prst="rect">
            <a:avLst/>
          </a:prstGeom>
        </p:spPr>
        <p:txBody>
          <a:bodyPr vert="horz" lIns="91440" tIns="45720" rIns="91440" bIns="45720" rtlCol="0" anchor="b"/>
          <a:lstStyle>
            <a:lvl1pPr algn="r">
              <a:defRPr sz="1200" smtClean="0"/>
            </a:lvl1pPr>
          </a:lstStyle>
          <a:p>
            <a:pPr>
              <a:defRPr/>
            </a:pPr>
            <a:fld id="{3E16581A-6BE9-444D-85C8-9162A6891317}" type="slidenum">
              <a:rPr lang="nl-NL"/>
              <a:pPr>
                <a:defRPr/>
              </a:pPr>
              <a:t>‹nr.›</a:t>
            </a:fld>
            <a:endParaRPr lang="nl-NL"/>
          </a:p>
        </p:txBody>
      </p:sp>
    </p:spTree>
    <p:extLst>
      <p:ext uri="{BB962C8B-B14F-4D97-AF65-F5344CB8AC3E}">
        <p14:creationId xmlns:p14="http://schemas.microsoft.com/office/powerpoint/2010/main" val="405914195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mezzo.nl/jonge_mantelzorge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1</a:t>
            </a:fld>
            <a:endParaRPr lang="nl-NL"/>
          </a:p>
        </p:txBody>
      </p:sp>
    </p:spTree>
    <p:extLst>
      <p:ext uri="{BB962C8B-B14F-4D97-AF65-F5344CB8AC3E}">
        <p14:creationId xmlns:p14="http://schemas.microsoft.com/office/powerpoint/2010/main" val="281178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pPr eaLnBrk="1" hangingPunct="1"/>
            <a:r>
              <a:rPr lang="nl-NL" altLang="nl-NL" i="1" dirty="0" smtClean="0">
                <a:latin typeface="Arial" panose="020B0604020202020204" pitchFamily="34" charset="0"/>
              </a:rPr>
              <a:t>Kinderen hebben van ouders veel nodig om zich te kunnen ontwikkelen als  gezonde en veerkrachtige mensen.</a:t>
            </a:r>
          </a:p>
          <a:p>
            <a:pPr eaLnBrk="1" hangingPunct="1"/>
            <a:r>
              <a:rPr lang="nl-NL" altLang="nl-NL" i="1" dirty="0" smtClean="0">
                <a:latin typeface="Arial" panose="020B0604020202020204" pitchFamily="34" charset="0"/>
              </a:rPr>
              <a:t>Naast de natuurlijke behoeften als eten, drinken, slapen en een dak boven het hoofd  hebben kinderen een aantal belangrijke zaken nodig die door </a:t>
            </a:r>
            <a:r>
              <a:rPr lang="nl-NL" altLang="nl-NL" i="1" dirty="0" err="1" smtClean="0">
                <a:latin typeface="Arial" panose="020B0604020202020204" pitchFamily="34" charset="0"/>
              </a:rPr>
              <a:t>Masow</a:t>
            </a:r>
            <a:r>
              <a:rPr lang="nl-NL" altLang="nl-NL" i="1" dirty="0" smtClean="0">
                <a:latin typeface="Arial" panose="020B0604020202020204" pitchFamily="34" charset="0"/>
              </a:rPr>
              <a:t> in een piramide vorm zijn bijeengebracht.</a:t>
            </a:r>
          </a:p>
          <a:p>
            <a:pPr eaLnBrk="1" hangingPunct="1"/>
            <a:endParaRPr lang="nl-NL" altLang="nl-NL" i="1" dirty="0" smtClean="0">
              <a:latin typeface="Arial" panose="020B0604020202020204" pitchFamily="34" charset="0"/>
            </a:endParaRPr>
          </a:p>
          <a:p>
            <a:pPr eaLnBrk="1" hangingPunct="1"/>
            <a:r>
              <a:rPr lang="nl-NL" altLang="nl-NL" dirty="0" smtClean="0">
                <a:latin typeface="Arial" panose="020B0604020202020204" pitchFamily="34" charset="0"/>
              </a:rPr>
              <a:t>Piramide van </a:t>
            </a:r>
            <a:r>
              <a:rPr lang="nl-NL" altLang="nl-NL" dirty="0" err="1" smtClean="0">
                <a:latin typeface="Arial" panose="020B0604020202020204" pitchFamily="34" charset="0"/>
              </a:rPr>
              <a:t>maslow</a:t>
            </a:r>
            <a:r>
              <a:rPr lang="nl-NL" altLang="nl-NL" dirty="0" smtClean="0">
                <a:latin typeface="Arial" panose="020B0604020202020204" pitchFamily="34" charset="0"/>
              </a:rPr>
              <a:t>:</a:t>
            </a:r>
          </a:p>
          <a:p>
            <a:pPr eaLnBrk="1" hangingPunct="1"/>
            <a:endParaRPr lang="nl-NL" altLang="nl-NL" dirty="0" smtClean="0">
              <a:latin typeface="Arial" panose="020B0604020202020204" pitchFamily="34" charset="0"/>
            </a:endParaRPr>
          </a:p>
          <a:p>
            <a:pPr eaLnBrk="1" hangingPunct="1"/>
            <a:r>
              <a:rPr lang="nl-NL" altLang="nl-NL" b="1" dirty="0" smtClean="0">
                <a:latin typeface="Arial" panose="020B0604020202020204" pitchFamily="34" charset="0"/>
              </a:rPr>
              <a:t>Fysiologische behoefte</a:t>
            </a:r>
            <a:r>
              <a:rPr lang="nl-NL" altLang="nl-NL" dirty="0" smtClean="0">
                <a:latin typeface="Arial" panose="020B0604020202020204" pitchFamily="34" charset="0"/>
              </a:rPr>
              <a:t>: </a:t>
            </a:r>
            <a:r>
              <a:rPr lang="nl-NL" altLang="nl-NL" dirty="0" err="1" smtClean="0">
                <a:latin typeface="Arial" panose="020B0604020202020204" pitchFamily="34" charset="0"/>
              </a:rPr>
              <a:t>eten,drinken</a:t>
            </a:r>
            <a:r>
              <a:rPr lang="nl-NL" altLang="nl-NL" dirty="0" smtClean="0">
                <a:latin typeface="Arial" panose="020B0604020202020204" pitchFamily="34" charset="0"/>
              </a:rPr>
              <a:t>, slapen, onderdak enz.</a:t>
            </a:r>
          </a:p>
          <a:p>
            <a:pPr eaLnBrk="1" hangingPunct="1"/>
            <a:r>
              <a:rPr lang="nl-NL" altLang="nl-NL" b="1" dirty="0" smtClean="0">
                <a:latin typeface="Arial" panose="020B0604020202020204" pitchFamily="34" charset="0"/>
              </a:rPr>
              <a:t>Veiligheid</a:t>
            </a:r>
            <a:r>
              <a:rPr lang="nl-NL" altLang="nl-NL" dirty="0" smtClean="0">
                <a:latin typeface="Arial" panose="020B0604020202020204" pitchFamily="34" charset="0"/>
              </a:rPr>
              <a:t>: behoefte aan veiligheid, zekerheid, orde, regelmaat, grenzen enz.</a:t>
            </a:r>
          </a:p>
          <a:p>
            <a:pPr eaLnBrk="1" hangingPunct="1"/>
            <a:r>
              <a:rPr lang="nl-NL" altLang="nl-NL" b="1" dirty="0" smtClean="0">
                <a:latin typeface="Arial" panose="020B0604020202020204" pitchFamily="34" charset="0"/>
              </a:rPr>
              <a:t>Affectie</a:t>
            </a:r>
            <a:r>
              <a:rPr lang="nl-NL" altLang="nl-NL" dirty="0" smtClean="0">
                <a:latin typeface="Arial" panose="020B0604020202020204" pitchFamily="34" charset="0"/>
              </a:rPr>
              <a:t>: verbondenheid en liefde (gezin, groep, relaties, genegenheid, werk/school), zorgen voor/verzorgd worden </a:t>
            </a:r>
          </a:p>
          <a:p>
            <a:pPr eaLnBrk="1" hangingPunct="1"/>
            <a:r>
              <a:rPr lang="nl-NL" altLang="nl-NL" b="1" dirty="0" smtClean="0">
                <a:latin typeface="Arial" panose="020B0604020202020204" pitchFamily="34" charset="0"/>
              </a:rPr>
              <a:t>Aanzien: </a:t>
            </a:r>
            <a:r>
              <a:rPr lang="nl-NL" altLang="nl-NL" dirty="0" smtClean="0">
                <a:latin typeface="Arial" panose="020B0604020202020204" pitchFamily="34" charset="0"/>
              </a:rPr>
              <a:t>Eigenwaarden (het gevoel van eigen waarden, waardering, prestatie, beheersing, onafhankelijkheid, status </a:t>
            </a:r>
            <a:r>
              <a:rPr lang="nl-NL" altLang="nl-NL" dirty="0" err="1" smtClean="0">
                <a:latin typeface="Arial" panose="020B0604020202020204" pitchFamily="34" charset="0"/>
              </a:rPr>
              <a:t>enz</a:t>
            </a:r>
            <a:r>
              <a:rPr lang="nl-NL" altLang="nl-NL" dirty="0" smtClean="0">
                <a:latin typeface="Arial" panose="020B0604020202020204" pitchFamily="34" charset="0"/>
              </a:rPr>
              <a:t>)</a:t>
            </a:r>
          </a:p>
          <a:p>
            <a:pPr eaLnBrk="1" hangingPunct="1"/>
            <a:r>
              <a:rPr lang="nl-NL" altLang="nl-NL" b="1" dirty="0" smtClean="0">
                <a:latin typeface="Arial" panose="020B0604020202020204" pitchFamily="34" charset="0"/>
              </a:rPr>
              <a:t>Zelfactualisatie</a:t>
            </a:r>
            <a:r>
              <a:rPr lang="nl-NL" altLang="nl-NL" dirty="0" smtClean="0">
                <a:latin typeface="Arial" panose="020B0604020202020204" pitchFamily="34" charset="0"/>
              </a:rPr>
              <a:t>:  het realiseren van persoonlijke mogelijkheden, zelfontplooiing, persoonlijke groei </a:t>
            </a:r>
            <a:r>
              <a:rPr lang="nl-NL" altLang="nl-NL" dirty="0" err="1" smtClean="0">
                <a:latin typeface="Arial" panose="020B0604020202020204" pitchFamily="34" charset="0"/>
              </a:rPr>
              <a:t>enz</a:t>
            </a:r>
            <a:r>
              <a:rPr lang="nl-NL" altLang="nl-NL" dirty="0" smtClean="0">
                <a:latin typeface="Arial" panose="020B0604020202020204" pitchFamily="34" charset="0"/>
              </a:rPr>
              <a:t>)</a:t>
            </a:r>
          </a:p>
          <a:p>
            <a:pPr eaLnBrk="1" hangingPunct="1"/>
            <a:endParaRPr lang="nl-NL" altLang="nl-NL" dirty="0" smtClean="0">
              <a:latin typeface="Arial" panose="020B0604020202020204" pitchFamily="34" charset="0"/>
            </a:endParaRPr>
          </a:p>
          <a:p>
            <a:pPr eaLnBrk="1" hangingPunct="1"/>
            <a:r>
              <a:rPr lang="nl-NL" altLang="nl-NL" dirty="0" smtClean="0">
                <a:latin typeface="Arial" panose="020B0604020202020204" pitchFamily="34" charset="0"/>
              </a:rPr>
              <a:t>Je kunt pas een volgende behoefte gaan bevredigen als de lagere behoefte geregeld is. Als de onderste twee lagen van de piramide zijn aangetast, door bijv. werkeloosheid, scheiding, ziekte enz. is het lastiger om de hoger gelegen lagen te vervullen. </a:t>
            </a:r>
          </a:p>
          <a:p>
            <a:pPr eaLnBrk="1" hangingPunct="1"/>
            <a:r>
              <a:rPr lang="nl-NL" altLang="nl-NL" dirty="0" smtClean="0">
                <a:latin typeface="Arial" panose="020B0604020202020204" pitchFamily="34" charset="0"/>
              </a:rPr>
              <a:t>Bijv. Als je op je werk ontslagen wordt en door financiële problemen elk ‘kwartje moet omdraaien’ of je huis dreigt te verliezen, dan is het lastiger om energie op te brengen om ‘</a:t>
            </a:r>
            <a:r>
              <a:rPr lang="nl-NL" altLang="nl-NL" dirty="0" err="1" smtClean="0">
                <a:latin typeface="Arial" panose="020B0604020202020204" pitchFamily="34" charset="0"/>
              </a:rPr>
              <a:t>Quality</a:t>
            </a:r>
            <a:r>
              <a:rPr lang="nl-NL" altLang="nl-NL" dirty="0" smtClean="0">
                <a:latin typeface="Arial" panose="020B0604020202020204" pitchFamily="34" charset="0"/>
              </a:rPr>
              <a:t> time’ met je kinderen door te brengen.</a:t>
            </a:r>
          </a:p>
          <a:p>
            <a:endParaRPr lang="nl-NL" dirty="0"/>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10</a:t>
            </a:fld>
            <a:endParaRPr lang="nl-NL"/>
          </a:p>
        </p:txBody>
      </p:sp>
    </p:spTree>
    <p:extLst>
      <p:ext uri="{BB962C8B-B14F-4D97-AF65-F5344CB8AC3E}">
        <p14:creationId xmlns:p14="http://schemas.microsoft.com/office/powerpoint/2010/main" val="3445430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12</a:t>
            </a:fld>
            <a:endParaRPr lang="nl-NL"/>
          </a:p>
        </p:txBody>
      </p:sp>
    </p:spTree>
    <p:extLst>
      <p:ext uri="{BB962C8B-B14F-4D97-AF65-F5344CB8AC3E}">
        <p14:creationId xmlns:p14="http://schemas.microsoft.com/office/powerpoint/2010/main" val="612086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p:cNvSpPr>
            <a:spLocks noGrp="1" noRot="1" noChangeAspect="1" noTextEdit="1"/>
          </p:cNvSpPr>
          <p:nvPr>
            <p:ph type="sldImg"/>
          </p:nvPr>
        </p:nvSpPr>
        <p:spPr>
          <a:ln/>
        </p:spPr>
      </p:sp>
      <p:sp>
        <p:nvSpPr>
          <p:cNvPr id="28675" name="Tijdelijke aanduiding voor notities 2"/>
          <p:cNvSpPr>
            <a:spLocks noGrp="1"/>
          </p:cNvSpPr>
          <p:nvPr>
            <p:ph type="body" idx="1"/>
          </p:nvPr>
        </p:nvSpPr>
        <p:spPr>
          <a:noFill/>
        </p:spPr>
        <p:txBody>
          <a:bodyPr>
            <a:normAutofit fontScale="40000" lnSpcReduction="20000"/>
          </a:bodyPr>
          <a:lstStyle/>
          <a:p>
            <a:r>
              <a:rPr lang="nl-NL" altLang="nl-NL" dirty="0" smtClean="0">
                <a:latin typeface="Arial" panose="020B0604020202020204" pitchFamily="34" charset="0"/>
              </a:rPr>
              <a:t>Er is weinig onderzoek gedaan naar ouderschap onder moeilijke omstandigheden . Bij tegenslag, verlies, stress of ziekte gaat ouderschap altijd door, ook als je doodziek in het ziekenhuis ligt, ook als je hoofd vol stress en zorgen zit. In het hoofd van de ouders zijn de kinderen en de gezinssituatie aanwezig. Gaat thuis alles</a:t>
            </a:r>
          </a:p>
          <a:p>
            <a:r>
              <a:rPr lang="nl-NL" altLang="nl-NL" dirty="0" smtClean="0">
                <a:latin typeface="Arial" panose="020B0604020202020204" pitchFamily="34" charset="0"/>
              </a:rPr>
              <a:t>goed? Heb ik aan alles gedacht, is alles georganiseerd? Op afstand wordt er heel wat geregeld. </a:t>
            </a:r>
          </a:p>
          <a:p>
            <a:r>
              <a:rPr lang="nl-NL" altLang="nl-NL" dirty="0" smtClean="0">
                <a:latin typeface="Arial" panose="020B0604020202020204" pitchFamily="34" charset="0"/>
              </a:rPr>
              <a:t>Omdat er (soms) hulptroepen nodig zijn bij de verzorging van het kind, wordt het ouderschap complexer. Deze ouders delen hun opvoedtaken met diverse mensen: met</a:t>
            </a:r>
          </a:p>
          <a:p>
            <a:r>
              <a:rPr lang="nl-NL" altLang="nl-NL" dirty="0" smtClean="0">
                <a:latin typeface="Arial" panose="020B0604020202020204" pitchFamily="34" charset="0"/>
              </a:rPr>
              <a:t>hulpverleners, maar ook met hun informele netwerk dat zij betrekken bij de dagelijkse zorg voor zichzelf of de kinderen.</a:t>
            </a:r>
          </a:p>
          <a:p>
            <a:endParaRPr lang="nl-NL" altLang="nl-NL" dirty="0" smtClean="0">
              <a:latin typeface="Arial" panose="020B0604020202020204" pitchFamily="34" charset="0"/>
            </a:endParaRPr>
          </a:p>
          <a:p>
            <a:r>
              <a:rPr lang="nl-NL" altLang="nl-NL" dirty="0" smtClean="0">
                <a:latin typeface="Arial" panose="020B0604020202020204" pitchFamily="34" charset="0"/>
              </a:rPr>
              <a:t>Tegenslag en moeilijke omstandigheden zoals ziekte in je gezin kunnen leiden tot gevoelens van verlies en rouw. Datgene wat je verlangt is er niet meer of zal er nooit zijn.</a:t>
            </a:r>
          </a:p>
          <a:p>
            <a:r>
              <a:rPr lang="nl-NL" altLang="nl-NL" dirty="0" smtClean="0">
                <a:latin typeface="Arial" panose="020B0604020202020204" pitchFamily="34" charset="0"/>
              </a:rPr>
              <a:t>Ouders kunnen door de moeilijke omstandigheden te maken met veel hulpverleners, daar zijn ze aan gewend geraakt. Maar het kan bijvoorbeeld pijnlijk zijn om te merken dat je kind hier ook onder lijdt. De kwetsbaarheid van het kind maakt de ouder kwetsbaar.</a:t>
            </a:r>
          </a:p>
          <a:p>
            <a:endParaRPr lang="nl-NL" altLang="nl-NL" dirty="0" smtClean="0">
              <a:latin typeface="Arial" panose="020B0604020202020204" pitchFamily="34" charset="0"/>
            </a:endParaRPr>
          </a:p>
          <a:p>
            <a:r>
              <a:rPr lang="nl-NL" altLang="nl-NL" dirty="0" smtClean="0">
                <a:latin typeface="Arial" panose="020B0604020202020204" pitchFamily="34" charset="0"/>
              </a:rPr>
              <a:t>Alle gezinsleden, de zieke ouder, hun partner en de kinderen hebben meer kans op internaliserende problemen zoals angst, somberheid, teruggetrokken gedrag en lichamelijke klachten.</a:t>
            </a:r>
          </a:p>
          <a:p>
            <a:r>
              <a:rPr lang="nl-NL" altLang="nl-NL" dirty="0" smtClean="0">
                <a:latin typeface="Arial" panose="020B0604020202020204" pitchFamily="34" charset="0"/>
              </a:rPr>
              <a:t>Gezinnen met een langdurig zieke ouder hebben minder financiële middelen en er is vaker sprake van werkloosheid. Verder hebben zowel de zieke ouder als de partner meer last van depressie. De ziekte heeft ook invloed op het </a:t>
            </a:r>
            <a:r>
              <a:rPr lang="nl-NL" altLang="nl-NL" dirty="0" err="1" smtClean="0">
                <a:latin typeface="Arial" panose="020B0604020202020204" pitchFamily="34" charset="0"/>
              </a:rPr>
              <a:t>huwelijksfunctioneren</a:t>
            </a:r>
            <a:r>
              <a:rPr lang="nl-NL" altLang="nl-NL" dirty="0" smtClean="0">
                <a:latin typeface="Arial" panose="020B0604020202020204" pitchFamily="34" charset="0"/>
              </a:rPr>
              <a:t>, deze is lager in vergelijking met gezinnen zonder een zieke ouder. Kinderen met een zieke ouder hebben meer internaliserende problemen en hun </a:t>
            </a:r>
            <a:r>
              <a:rPr lang="nl-NL" altLang="nl-NL" dirty="0" err="1" smtClean="0">
                <a:latin typeface="Arial" panose="020B0604020202020204" pitchFamily="34" charset="0"/>
              </a:rPr>
              <a:t>schoolfunctioneren</a:t>
            </a:r>
            <a:r>
              <a:rPr lang="nl-NL" altLang="nl-NL" dirty="0" smtClean="0">
                <a:latin typeface="Arial" panose="020B0604020202020204" pitchFamily="34" charset="0"/>
              </a:rPr>
              <a:t> is lager. Kinderen van langdurig lichamelijk zieke ouders laten meestal weinig merken van hun zorgen en klachten.</a:t>
            </a:r>
          </a:p>
          <a:p>
            <a:r>
              <a:rPr lang="nl-NL" altLang="nl-NL" dirty="0" smtClean="0">
                <a:latin typeface="Arial" panose="020B0604020202020204" pitchFamily="34" charset="0"/>
              </a:rPr>
              <a:t>Bron: </a:t>
            </a:r>
            <a:r>
              <a:rPr lang="nl-NL" altLang="nl-NL" dirty="0" err="1" smtClean="0">
                <a:latin typeface="Arial" panose="020B0604020202020204" pitchFamily="34" charset="0"/>
              </a:rPr>
              <a:t>Dominik</a:t>
            </a:r>
            <a:r>
              <a:rPr lang="nl-NL" altLang="nl-NL" dirty="0" smtClean="0">
                <a:latin typeface="Arial" panose="020B0604020202020204" pitchFamily="34" charset="0"/>
              </a:rPr>
              <a:t> </a:t>
            </a:r>
            <a:r>
              <a:rPr lang="nl-NL" altLang="nl-NL" dirty="0" err="1" smtClean="0">
                <a:latin typeface="Arial" panose="020B0604020202020204" pitchFamily="34" charset="0"/>
              </a:rPr>
              <a:t>Sieh</a:t>
            </a:r>
            <a:r>
              <a:rPr lang="nl-NL" altLang="nl-NL" dirty="0" smtClean="0">
                <a:latin typeface="Arial" panose="020B0604020202020204" pitchFamily="34" charset="0"/>
              </a:rPr>
              <a:t> (2009).</a:t>
            </a:r>
          </a:p>
          <a:p>
            <a:endParaRPr lang="nl-NL" altLang="nl-NL" dirty="0" smtClean="0">
              <a:latin typeface="Arial" panose="020B0604020202020204" pitchFamily="34" charset="0"/>
            </a:endParaRPr>
          </a:p>
          <a:p>
            <a:r>
              <a:rPr lang="nl-NL" altLang="nl-NL" dirty="0" smtClean="0">
                <a:latin typeface="Arial" panose="020B0604020202020204" pitchFamily="34" charset="0"/>
              </a:rPr>
              <a:t>Sinds 2008 doen wij onderzoek naar het functioneren van kinderen van ouders met een chronische somatische aandoening (CSA).</a:t>
            </a:r>
            <a:r>
              <a:rPr lang="nl-NL" altLang="nl-NL" baseline="30000" dirty="0" smtClean="0">
                <a:latin typeface="Arial" panose="020B0604020202020204" pitchFamily="34" charset="0"/>
              </a:rPr>
              <a:t>1</a:t>
            </a:r>
            <a:r>
              <a:rPr lang="nl-NL" altLang="nl-NL" dirty="0" smtClean="0">
                <a:latin typeface="Arial" panose="020B0604020202020204" pitchFamily="34" charset="0"/>
              </a:rPr>
              <a:t> Essentieel hierbij is de ontwikkeling van een preventief screenings-instrument om kinderen met een verhoogde kans op toekomstige problemen op te sporen. Ruim 10 procent van de kinderen heeft een ouder met een CSA.</a:t>
            </a:r>
            <a:r>
              <a:rPr lang="nl-NL" altLang="nl-NL" baseline="30000" dirty="0" smtClean="0">
                <a:latin typeface="Arial" panose="020B0604020202020204" pitchFamily="34" charset="0"/>
              </a:rPr>
              <a:t>2</a:t>
            </a:r>
            <a:r>
              <a:rPr lang="nl-NL" altLang="nl-NL" dirty="0" smtClean="0">
                <a:latin typeface="Arial" panose="020B0604020202020204" pitchFamily="34" charset="0"/>
              </a:rPr>
              <a:t> Wij hebben ons gericht op kinderen tussen 10 en 20 jaar. De meest voorkomende </a:t>
            </a:r>
            <a:r>
              <a:rPr lang="nl-NL" altLang="nl-NL" dirty="0" err="1" smtClean="0">
                <a:latin typeface="Arial" panose="020B0604020202020204" pitchFamily="34" charset="0"/>
              </a:rPr>
              <a:t>CSA’s</a:t>
            </a:r>
            <a:r>
              <a:rPr lang="nl-NL" altLang="nl-NL" dirty="0" smtClean="0">
                <a:latin typeface="Arial" panose="020B0604020202020204" pitchFamily="34" charset="0"/>
              </a:rPr>
              <a:t> bij de ouder waren reuma, multiple sclerose en spierziekte. </a:t>
            </a:r>
          </a:p>
          <a:p>
            <a:r>
              <a:rPr lang="nl-NL" altLang="nl-NL" dirty="0" smtClean="0">
                <a:latin typeface="Arial" panose="020B0604020202020204" pitchFamily="34" charset="0"/>
              </a:rPr>
              <a:t>Hun kinderen hebben een verhoogd risico op internaliserende problemen zoals angsten, somberheid, teruggetrokken gedrag en lichamelijke klachten vergeleken met kinderen uit gezinnen met twee gezonde ouders. De prevalentie van deze (sub)klinische aandoeningen was bijna twee keer zo hoog als bij Nederlandse adolescenten: 30 procent in plaats van 16 procent. Bij meisjes in de latere tienerjaren was dit zelfs 40 procent. Deze problemen kunnen </a:t>
            </a:r>
            <a:r>
              <a:rPr lang="nl-NL" altLang="nl-NL" dirty="0" err="1" smtClean="0">
                <a:latin typeface="Arial" panose="020B0604020202020204" pitchFamily="34" charset="0"/>
              </a:rPr>
              <a:t>ziektegerelateerd</a:t>
            </a:r>
            <a:r>
              <a:rPr lang="nl-NL" altLang="nl-NL" dirty="0" smtClean="0">
                <a:latin typeface="Arial" panose="020B0604020202020204" pitchFamily="34" charset="0"/>
              </a:rPr>
              <a:t> zijn; zo kunnen kinderen zich schuldig voelen door de gedachte dat ze te veel tijd besteden met vrienden in plaats van voor hun ouder te zorgen. De kinderen gaven ook aan bang te zijn om zelf ziek te worden. Ze rapporteerden angst voor een verslechterende gezondheid of zelfs voor het overlijden van hun ouder. Bovendien zeiden ze niet voldoende tijd voor school en sociale activiteiten te hebben. Hierbij kunnen ze zich eenzaam of geïsoleerd voelen. Daarnaast bleken zij meer mantelzorgtaken op zich te nemen, meer stress te ervaren en lagere schoolcijfers te halen dan kinderen uit gezinnen met twee gezonde ouders.</a:t>
            </a:r>
          </a:p>
          <a:p>
            <a:endParaRPr lang="nl-NL" altLang="nl-NL" dirty="0" smtClean="0">
              <a:latin typeface="Arial" panose="020B0604020202020204" pitchFamily="34" charset="0"/>
            </a:endParaRPr>
          </a:p>
          <a:p>
            <a:r>
              <a:rPr lang="nl-NL" altLang="nl-NL" b="1" dirty="0" smtClean="0">
                <a:latin typeface="Arial" panose="020B0604020202020204" pitchFamily="34" charset="0"/>
              </a:rPr>
              <a:t>Risicofactoren</a:t>
            </a:r>
            <a:br>
              <a:rPr lang="nl-NL" altLang="nl-NL" b="1" dirty="0" smtClean="0">
                <a:latin typeface="Arial" panose="020B0604020202020204" pitchFamily="34" charset="0"/>
              </a:rPr>
            </a:br>
            <a:r>
              <a:rPr lang="nl-NL" altLang="nl-NL" dirty="0" smtClean="0">
                <a:latin typeface="Arial" panose="020B0604020202020204" pitchFamily="34" charset="0"/>
              </a:rPr>
              <a:t>Het gevoel van isolement is één van de meest significante risicofactoren voor internaliserende problemen. Daarnaast speelde vooral de relatie met de ouder een rol. De frequentie van ervaren moeilijke momenten, bijvoorbeeld als de relatie met vrienden moeilijk ging vanwege de situatie thuis, vormde ook een extra risico. Tevens hadden kinderen, die beperkingen in schooltaken of vrijetijdsbesteding beleefden door de thuissituatie, een verhoogde kans op internaliserende problemen. Ziektefactoren waren minder belangrijk in het voorspellen van problemen. Wel vonden we dat hoe langer de ziekte al bestond, hoe groter de kans was op internaliserende problemen. Vooral meisjes tussen 14 en 20 jaar behoorden tot de klinische groep, dat wil zeggen hadden zoveel klachten dat professionele hulp geïndiceerd is.</a:t>
            </a:r>
          </a:p>
          <a:p>
            <a:endParaRPr lang="nl-NL" altLang="nl-NL" dirty="0" smtClean="0">
              <a:latin typeface="Arial" panose="020B0604020202020204" pitchFamily="34" charset="0"/>
            </a:endParaRPr>
          </a:p>
          <a:p>
            <a:r>
              <a:rPr lang="nl-NL" altLang="nl-NL" b="1" dirty="0" smtClean="0">
                <a:latin typeface="Arial" panose="020B0604020202020204" pitchFamily="34" charset="0"/>
              </a:rPr>
              <a:t>Herkennen</a:t>
            </a:r>
            <a:br>
              <a:rPr lang="nl-NL" altLang="nl-NL" b="1" dirty="0" smtClean="0">
                <a:latin typeface="Arial" panose="020B0604020202020204" pitchFamily="34" charset="0"/>
              </a:rPr>
            </a:br>
            <a:r>
              <a:rPr lang="nl-NL" altLang="nl-NL" dirty="0" smtClean="0">
                <a:latin typeface="Arial" panose="020B0604020202020204" pitchFamily="34" charset="0"/>
              </a:rPr>
              <a:t>Ouders vragen zich vaak af waaraan ze kunnen herkennen dat hun kind hulp nodig heeft. Goede indicatoren zijn dat het kind minder tijd doorbrengt met vrienden, minder contact heeft met leeftijdsgenoten en niet meer praat over persoonlijke problemen.</a:t>
            </a:r>
            <a:r>
              <a:rPr lang="nl-NL" altLang="nl-NL" baseline="30000" dirty="0" smtClean="0">
                <a:latin typeface="Arial" panose="020B0604020202020204" pitchFamily="34" charset="0"/>
              </a:rPr>
              <a:t>4</a:t>
            </a:r>
            <a:r>
              <a:rPr lang="nl-NL" altLang="nl-NL" dirty="0" smtClean="0">
                <a:latin typeface="Arial" panose="020B0604020202020204" pitchFamily="34" charset="0"/>
              </a:rPr>
              <a:t> Ook verslechterende schoolcijfers kunnen een aanwijzing zijn. Ouders kunnen hun kinderen duidelijk maken wat ze van hen verwachten en met hen een gesprek aangaan over de thuissituatie, en ze kunnen professionele hulp aanbieden. </a:t>
            </a:r>
          </a:p>
          <a:p>
            <a:r>
              <a:rPr lang="nl-NL" altLang="nl-NL" dirty="0" smtClean="0">
                <a:latin typeface="Arial" panose="020B0604020202020204" pitchFamily="34" charset="0"/>
              </a:rPr>
              <a:t>Ongeveer een derde van de adolescenten uit onze steekproef gaf aan dat ze baat zouden hebben bij contact met andere kinderen in dezelfde situatie. In Nederland hebben we patiëntenverenigingen, zoals de Vereniging van Spierziekten Nederland, die zowel de ouders als de kinderen helpen met lotgenotencontact. Daarnaast bestaan er mantelzorgsteunpunten in elke gemeente die lokaal lotgenotencontact verzorgen, (zie </a:t>
            </a:r>
            <a:r>
              <a:rPr lang="nl-NL" altLang="nl-NL" dirty="0" smtClean="0">
                <a:latin typeface="Arial" panose="020B0604020202020204" pitchFamily="34" charset="0"/>
                <a:hlinkClick r:id="rId3" tooltip="http://www.mezzo.nl/jonge_mantelzorgers"/>
              </a:rPr>
              <a:t>mezzo.nl/</a:t>
            </a:r>
            <a:r>
              <a:rPr lang="nl-NL" altLang="nl-NL" dirty="0" err="1" smtClean="0">
                <a:latin typeface="Arial" panose="020B0604020202020204" pitchFamily="34" charset="0"/>
                <a:hlinkClick r:id="rId3" tooltip="http://www.mezzo.nl/jonge_mantelzorgers"/>
              </a:rPr>
              <a:t>jonge_mantelzorgers</a:t>
            </a:r>
            <a:r>
              <a:rPr lang="nl-NL" altLang="nl-NL" dirty="0" smtClean="0">
                <a:latin typeface="Arial" panose="020B0604020202020204" pitchFamily="34" charset="0"/>
              </a:rPr>
              <a:t>).</a:t>
            </a:r>
          </a:p>
          <a:p>
            <a:endParaRPr lang="nl-NL" altLang="nl-NL" dirty="0" smtClean="0">
              <a:latin typeface="Arial" panose="020B0604020202020204" pitchFamily="34" charset="0"/>
            </a:endParaRPr>
          </a:p>
          <a:p>
            <a:r>
              <a:rPr lang="nl-NL" altLang="nl-NL" dirty="0" err="1" smtClean="0">
                <a:latin typeface="Arial" panose="020B0604020202020204" pitchFamily="34" charset="0"/>
              </a:rPr>
              <a:t>Dominik</a:t>
            </a:r>
            <a:r>
              <a:rPr lang="nl-NL" altLang="nl-NL" dirty="0" smtClean="0">
                <a:latin typeface="Arial" panose="020B0604020202020204" pitchFamily="34" charset="0"/>
              </a:rPr>
              <a:t> </a:t>
            </a:r>
            <a:r>
              <a:rPr lang="nl-NL" altLang="nl-NL" dirty="0" err="1" smtClean="0">
                <a:latin typeface="Arial" panose="020B0604020202020204" pitchFamily="34" charset="0"/>
              </a:rPr>
              <a:t>Sieh</a:t>
            </a:r>
            <a:r>
              <a:rPr lang="nl-NL" altLang="nl-NL" dirty="0" smtClean="0">
                <a:latin typeface="Arial" panose="020B0604020202020204" pitchFamily="34" charset="0"/>
              </a:rPr>
              <a:t>, Anne Visser-</a:t>
            </a:r>
            <a:r>
              <a:rPr lang="nl-NL" altLang="nl-NL" dirty="0" err="1" smtClean="0">
                <a:latin typeface="Arial" panose="020B0604020202020204" pitchFamily="34" charset="0"/>
              </a:rPr>
              <a:t>Meily</a:t>
            </a:r>
            <a:r>
              <a:rPr lang="nl-NL" altLang="nl-NL" dirty="0" smtClean="0">
                <a:latin typeface="Arial" panose="020B0604020202020204" pitchFamily="34" charset="0"/>
              </a:rPr>
              <a:t>, Lucia Tielen, Anne Marie Meijer, </a:t>
            </a:r>
            <a:r>
              <a:rPr lang="nl-NL" altLang="nl-NL" b="1" dirty="0" smtClean="0">
                <a:latin typeface="Arial" panose="020B0604020202020204" pitchFamily="34" charset="0"/>
              </a:rPr>
              <a:t>Het kind van een zieke,  ouder</a:t>
            </a:r>
          </a:p>
          <a:p>
            <a:r>
              <a:rPr lang="nn-NO" altLang="nl-NL" dirty="0" smtClean="0">
                <a:latin typeface="Arial" panose="020B0604020202020204" pitchFamily="34" charset="0"/>
              </a:rPr>
              <a:t>Nr. 03 - 17 januari 2013</a:t>
            </a:r>
            <a:endParaRPr lang="nl-NL" altLang="nl-NL" dirty="0" smtClean="0">
              <a:latin typeface="Arial" panose="020B0604020202020204" pitchFamily="34" charset="0"/>
            </a:endParaRPr>
          </a:p>
          <a:p>
            <a:endParaRPr lang="nl-NL" altLang="nl-NL" dirty="0" smtClean="0">
              <a:latin typeface="Arial" panose="020B0604020202020204" pitchFamily="34" charset="0"/>
            </a:endParaRPr>
          </a:p>
          <a:p>
            <a:endParaRPr lang="nl-NL" altLang="nl-NL" dirty="0" smtClean="0">
              <a:latin typeface="Arial" panose="020B0604020202020204" pitchFamily="34" charset="0"/>
            </a:endParaRPr>
          </a:p>
        </p:txBody>
      </p:sp>
      <p:sp>
        <p:nvSpPr>
          <p:cNvPr id="28676" name="Tijdelijke aanduiding voor dianumm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69938" indent="-295275">
              <a:spcBef>
                <a:spcPct val="30000"/>
              </a:spcBef>
              <a:defRPr sz="1200">
                <a:solidFill>
                  <a:schemeClr val="tx1"/>
                </a:solidFill>
                <a:latin typeface="Arial" panose="020B0604020202020204" pitchFamily="34" charset="0"/>
              </a:defRPr>
            </a:lvl2pPr>
            <a:lvl3pPr marL="1184275" indent="-236538">
              <a:spcBef>
                <a:spcPct val="30000"/>
              </a:spcBef>
              <a:defRPr sz="1200">
                <a:solidFill>
                  <a:schemeClr val="tx1"/>
                </a:solidFill>
                <a:latin typeface="Arial" panose="020B0604020202020204" pitchFamily="34" charset="0"/>
              </a:defRPr>
            </a:lvl3pPr>
            <a:lvl4pPr marL="1657350" indent="-236538">
              <a:spcBef>
                <a:spcPct val="30000"/>
              </a:spcBef>
              <a:defRPr sz="1200">
                <a:solidFill>
                  <a:schemeClr val="tx1"/>
                </a:solidFill>
                <a:latin typeface="Arial" panose="020B0604020202020204" pitchFamily="34" charset="0"/>
              </a:defRPr>
            </a:lvl4pPr>
            <a:lvl5pPr marL="2132013" indent="-236538">
              <a:spcBef>
                <a:spcPct val="30000"/>
              </a:spcBef>
              <a:defRPr sz="1200">
                <a:solidFill>
                  <a:schemeClr val="tx1"/>
                </a:solidFill>
                <a:latin typeface="Arial" panose="020B0604020202020204" pitchFamily="34" charset="0"/>
              </a:defRPr>
            </a:lvl5pPr>
            <a:lvl6pPr marL="2589213" indent="-236538" eaLnBrk="0" fontAlgn="base" hangingPunct="0">
              <a:spcBef>
                <a:spcPct val="30000"/>
              </a:spcBef>
              <a:spcAft>
                <a:spcPct val="0"/>
              </a:spcAft>
              <a:defRPr sz="1200">
                <a:solidFill>
                  <a:schemeClr val="tx1"/>
                </a:solidFill>
                <a:latin typeface="Arial" panose="020B0604020202020204" pitchFamily="34" charset="0"/>
              </a:defRPr>
            </a:lvl6pPr>
            <a:lvl7pPr marL="3046413" indent="-236538" eaLnBrk="0" fontAlgn="base" hangingPunct="0">
              <a:spcBef>
                <a:spcPct val="30000"/>
              </a:spcBef>
              <a:spcAft>
                <a:spcPct val="0"/>
              </a:spcAft>
              <a:defRPr sz="1200">
                <a:solidFill>
                  <a:schemeClr val="tx1"/>
                </a:solidFill>
                <a:latin typeface="Arial" panose="020B0604020202020204" pitchFamily="34" charset="0"/>
              </a:defRPr>
            </a:lvl7pPr>
            <a:lvl8pPr marL="3503613" indent="-236538" eaLnBrk="0" fontAlgn="base" hangingPunct="0">
              <a:spcBef>
                <a:spcPct val="30000"/>
              </a:spcBef>
              <a:spcAft>
                <a:spcPct val="0"/>
              </a:spcAft>
              <a:defRPr sz="1200">
                <a:solidFill>
                  <a:schemeClr val="tx1"/>
                </a:solidFill>
                <a:latin typeface="Arial" panose="020B0604020202020204" pitchFamily="34" charset="0"/>
              </a:defRPr>
            </a:lvl8pPr>
            <a:lvl9pPr marL="3960813" indent="-23653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5F10D4-DE80-4273-857B-2B5F1D356547}" type="slidenum">
              <a:rPr lang="nl-NL" altLang="nl-NL"/>
              <a:pPr>
                <a:spcBef>
                  <a:spcPct val="0"/>
                </a:spcBef>
              </a:pPr>
              <a:t>15</a:t>
            </a:fld>
            <a:endParaRPr lang="nl-NL" altLang="nl-NL"/>
          </a:p>
        </p:txBody>
      </p:sp>
    </p:spTree>
    <p:extLst>
      <p:ext uri="{BB962C8B-B14F-4D97-AF65-F5344CB8AC3E}">
        <p14:creationId xmlns:p14="http://schemas.microsoft.com/office/powerpoint/2010/main" val="2632405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pPr eaLnBrk="1" hangingPunct="1"/>
            <a:r>
              <a:rPr lang="nl-NL" altLang="nl-NL" sz="1200" dirty="0" smtClean="0">
                <a:latin typeface="Arial" panose="020B0604020202020204" pitchFamily="34" charset="0"/>
              </a:rPr>
              <a:t>Veel ouders die niet lekker in hun vel zitten, door stress, tegenslag of ziekte, hebben ideeën over wat een perfecte ouder allemaal kan en doet.</a:t>
            </a:r>
          </a:p>
          <a:p>
            <a:pPr eaLnBrk="1" hangingPunct="1"/>
            <a:r>
              <a:rPr lang="nl-NL" altLang="nl-NL" sz="1200" dirty="0" smtClean="0">
                <a:latin typeface="Arial" panose="020B0604020202020204" pitchFamily="34" charset="0"/>
              </a:rPr>
              <a:t>Tegelijkertijd kun je je als ouder dan realiseren je te kort schiet in de opvoeding van je kinderen. Veel ouders met stress of problemen die ik ontmoet voelen zich hier schuldig over ten opzicht van hun kinderen en schamen zich hiervoor.</a:t>
            </a:r>
          </a:p>
          <a:p>
            <a:pPr eaLnBrk="1" hangingPunct="1"/>
            <a:r>
              <a:rPr lang="nl-NL" altLang="nl-NL" sz="1200" dirty="0" smtClean="0">
                <a:latin typeface="Arial" panose="020B0604020202020204" pitchFamily="34" charset="0"/>
              </a:rPr>
              <a:t>Dat is echter niet nodig. Want ik kan jullie gerust stellen. De perfecte ouder bestaat namelijk helemaal niet, zelfs als je geen problemen hebt en ook niet als er je hard voor gestudeerd hebt. We zijn namelijk allemaal mensen, met ook onze tekortkomingen.</a:t>
            </a:r>
          </a:p>
          <a:p>
            <a:pPr eaLnBrk="1" hangingPunct="1"/>
            <a:r>
              <a:rPr lang="nl-NL" altLang="nl-NL" sz="1200" dirty="0" smtClean="0">
                <a:latin typeface="Arial" panose="020B0604020202020204" pitchFamily="34" charset="0"/>
              </a:rPr>
              <a:t>Iedere ouder doet het beste wat hij (op dat moment) kan. Want iedere ouder wil het beste voor zijn kinderen. Toch?</a:t>
            </a:r>
          </a:p>
          <a:p>
            <a:pPr eaLnBrk="1" hangingPunct="1"/>
            <a:r>
              <a:rPr lang="nl-NL" altLang="nl-NL" sz="1200" dirty="0" smtClean="0">
                <a:latin typeface="Arial" panose="020B0604020202020204" pitchFamily="34" charset="0"/>
              </a:rPr>
              <a:t>En goed genoeg ouderschap is ook goed.</a:t>
            </a:r>
          </a:p>
          <a:p>
            <a:pPr eaLnBrk="1" hangingPunct="1"/>
            <a:endParaRPr lang="nl-NL" altLang="nl-NL" sz="1200" b="1" dirty="0" smtClean="0">
              <a:latin typeface="Arial" panose="020B0604020202020204" pitchFamily="34" charset="0"/>
            </a:endParaRPr>
          </a:p>
          <a:p>
            <a:pPr eaLnBrk="1" hangingPunct="1"/>
            <a:r>
              <a:rPr lang="nl-NL" altLang="nl-NL" sz="1200" b="1" dirty="0" smtClean="0">
                <a:latin typeface="Arial" panose="020B0604020202020204" pitchFamily="34" charset="0"/>
              </a:rPr>
              <a:t>Goed genoeg ouderschap is ook goed!</a:t>
            </a:r>
          </a:p>
          <a:p>
            <a:pPr eaLnBrk="1" hangingPunct="1"/>
            <a:r>
              <a:rPr lang="nl-NL" altLang="nl-NL" sz="1200" dirty="0" smtClean="0">
                <a:latin typeface="Arial" panose="020B0604020202020204" pitchFamily="34" charset="0"/>
              </a:rPr>
              <a:t>Met name het geloof in eigen kunnen (dat je het goed genoeg doet, en dat dat ook goed is) is bepalend voor slagend ouderschap.</a:t>
            </a:r>
          </a:p>
          <a:p>
            <a:pPr eaLnBrk="1" hangingPunct="1"/>
            <a:endParaRPr lang="nl-NL" altLang="nl-NL" sz="1200" b="1" dirty="0" smtClean="0">
              <a:latin typeface="Arial" panose="020B0604020202020204" pitchFamily="34" charset="0"/>
            </a:endParaRPr>
          </a:p>
          <a:p>
            <a:pPr eaLnBrk="1" hangingPunct="1"/>
            <a:r>
              <a:rPr lang="nl-NL" altLang="nl-NL" sz="1200" b="1" dirty="0" smtClean="0">
                <a:latin typeface="Arial" panose="020B0604020202020204" pitchFamily="34" charset="0"/>
              </a:rPr>
              <a:t>Hoe kun je onder die moeilijke omstandigheden een goed genoeg ouder zijn? </a:t>
            </a:r>
          </a:p>
          <a:p>
            <a:pPr eaLnBrk="1" hangingPunct="1"/>
            <a:r>
              <a:rPr lang="nl-NL" altLang="nl-NL" sz="1200" b="1" dirty="0" smtClean="0">
                <a:latin typeface="Arial" panose="020B0604020202020204" pitchFamily="34" charset="0"/>
              </a:rPr>
              <a:t>Wat hebben kinderen nodig? </a:t>
            </a:r>
          </a:p>
          <a:p>
            <a:pPr eaLnBrk="1" hangingPunct="1"/>
            <a:r>
              <a:rPr lang="nl-NL" altLang="nl-NL" sz="1200" b="1" dirty="0" smtClean="0">
                <a:latin typeface="Arial" panose="020B0604020202020204" pitchFamily="34" charset="0"/>
              </a:rPr>
              <a:t>En hoe kun je hen dat bieden als je het zelf niet kan?</a:t>
            </a:r>
          </a:p>
          <a:p>
            <a:pPr eaLnBrk="1" hangingPunct="1"/>
            <a:r>
              <a:rPr lang="nl-NL" altLang="nl-NL" sz="1200" dirty="0" smtClean="0">
                <a:latin typeface="Arial" panose="020B0604020202020204" pitchFamily="34" charset="0"/>
              </a:rPr>
              <a:t>Dat zijn vragen waar we het deze avond met elkaar over gaan hebben.</a:t>
            </a:r>
          </a:p>
          <a:p>
            <a:endParaRPr lang="nl-NL" dirty="0"/>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16</a:t>
            </a:fld>
            <a:endParaRPr lang="nl-NL"/>
          </a:p>
        </p:txBody>
      </p:sp>
    </p:spTree>
    <p:extLst>
      <p:ext uri="{BB962C8B-B14F-4D97-AF65-F5344CB8AC3E}">
        <p14:creationId xmlns:p14="http://schemas.microsoft.com/office/powerpoint/2010/main" val="1621919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0000" lnSpcReduction="20000"/>
          </a:bodyPr>
          <a:lstStyle/>
          <a:p>
            <a:pPr marL="236538" indent="-236538" eaLnBrk="1" hangingPunct="1">
              <a:lnSpc>
                <a:spcPct val="80000"/>
              </a:lnSpc>
            </a:pPr>
            <a:r>
              <a:rPr lang="nl-NL" altLang="nl-NL" sz="1200" dirty="0" smtClean="0">
                <a:latin typeface="Arial" panose="020B0604020202020204" pitchFamily="34" charset="0"/>
              </a:rPr>
              <a:t>Enkele concrete tips.</a:t>
            </a:r>
          </a:p>
          <a:p>
            <a:pPr marL="236538" indent="-236538" eaLnBrk="1" hangingPunct="1">
              <a:lnSpc>
                <a:spcPct val="80000"/>
              </a:lnSpc>
            </a:pPr>
            <a:r>
              <a:rPr lang="nl-NL" altLang="nl-NL" sz="1200" u="sng" dirty="0" smtClean="0">
                <a:latin typeface="Arial" panose="020B0604020202020204" pitchFamily="34" charset="0"/>
              </a:rPr>
              <a:t>Vertel eerlijk wat er aan de hand is:</a:t>
            </a:r>
          </a:p>
          <a:p>
            <a:pPr marL="236538" indent="-236538" eaLnBrk="1" hangingPunct="1">
              <a:lnSpc>
                <a:spcPct val="80000"/>
              </a:lnSpc>
            </a:pPr>
            <a:r>
              <a:rPr lang="nl-NL" altLang="nl-NL" sz="1200" dirty="0" smtClean="0">
                <a:latin typeface="Arial" panose="020B0604020202020204" pitchFamily="34" charset="0"/>
              </a:rPr>
              <a:t>Uw kind merkt dat er iets is. Dus kun je maar beter vertellen wat er precies aan de hand is. Je kunt er zelf over beginnen, maar ook wachten tot je kind er naar vraagt. Sommige kinderen vinden het niet prettig om te gaan zitten voor een gesprek. Het kan bijv. ook tijdens de afwas. U hoeft geen moeilijke woorden te gebruiken, vertel het in uw eigen woorden. Misschien stelt uw kind vragen waarop u geen antwoord weet. “Ik weet het niet”, kan dan een eerlijk antwoord zijn, maar probeer er dan samen achter te komen.</a:t>
            </a:r>
          </a:p>
          <a:p>
            <a:pPr marL="236538" indent="-236538" eaLnBrk="1" hangingPunct="1">
              <a:lnSpc>
                <a:spcPct val="80000"/>
              </a:lnSpc>
            </a:pPr>
            <a:endParaRPr lang="nl-NL" altLang="nl-NL" sz="1200" u="sng" dirty="0" smtClean="0">
              <a:latin typeface="Arial" panose="020B0604020202020204" pitchFamily="34" charset="0"/>
            </a:endParaRPr>
          </a:p>
          <a:p>
            <a:pPr marL="236538" indent="-236538" eaLnBrk="1" hangingPunct="1">
              <a:lnSpc>
                <a:spcPct val="80000"/>
              </a:lnSpc>
            </a:pPr>
            <a:r>
              <a:rPr lang="nl-NL" altLang="nl-NL" sz="1200" u="sng" dirty="0" smtClean="0">
                <a:latin typeface="Arial" panose="020B0604020202020204" pitchFamily="34" charset="0"/>
              </a:rPr>
              <a:t>Luister naar je kind:</a:t>
            </a:r>
          </a:p>
          <a:p>
            <a:pPr marL="236538" indent="-236538" eaLnBrk="1" hangingPunct="1">
              <a:lnSpc>
                <a:spcPct val="80000"/>
              </a:lnSpc>
            </a:pPr>
            <a:r>
              <a:rPr lang="nl-NL" altLang="nl-NL" sz="1200" dirty="0" smtClean="0">
                <a:latin typeface="Arial" panose="020B0604020202020204" pitchFamily="34" charset="0"/>
              </a:rPr>
              <a:t>Als je vertelt wat er aan de hand is, vraag dan af en toe wat je kind ervan vindt.</a:t>
            </a:r>
            <a:br>
              <a:rPr lang="nl-NL" altLang="nl-NL" sz="1200" dirty="0" smtClean="0">
                <a:latin typeface="Arial" panose="020B0604020202020204" pitchFamily="34" charset="0"/>
              </a:rPr>
            </a:br>
            <a:r>
              <a:rPr lang="nl-NL" altLang="nl-NL" sz="1200" dirty="0" smtClean="0">
                <a:latin typeface="Arial" panose="020B0604020202020204" pitchFamily="34" charset="0"/>
              </a:rPr>
              <a:t>En luister dan goed. Kinderen voelen zich prettiger als er goed naar ze geluisterd wordt en als ze begrepen worden. Praten met kinderen is immers vooral: luisteren naar kinderen. </a:t>
            </a:r>
            <a:br>
              <a:rPr lang="nl-NL" altLang="nl-NL" sz="1200" dirty="0" smtClean="0">
                <a:latin typeface="Arial" panose="020B0604020202020204" pitchFamily="34" charset="0"/>
              </a:rPr>
            </a:br>
            <a:r>
              <a:rPr lang="nl-NL" altLang="nl-NL" sz="1200" b="1" dirty="0" smtClean="0">
                <a:latin typeface="Arial" panose="020B0604020202020204" pitchFamily="34" charset="0"/>
              </a:rPr>
              <a:t/>
            </a:r>
            <a:br>
              <a:rPr lang="nl-NL" altLang="nl-NL" sz="1200" b="1" dirty="0" smtClean="0">
                <a:latin typeface="Arial" panose="020B0604020202020204" pitchFamily="34" charset="0"/>
              </a:rPr>
            </a:br>
            <a:r>
              <a:rPr lang="nl-NL" altLang="nl-NL" sz="1200" u="sng" dirty="0" smtClean="0">
                <a:latin typeface="Arial" panose="020B0604020202020204" pitchFamily="34" charset="0"/>
              </a:rPr>
              <a:t>Kijk naar je kind</a:t>
            </a:r>
            <a:br>
              <a:rPr lang="nl-NL" altLang="nl-NL" sz="1200" u="sng" dirty="0" smtClean="0">
                <a:latin typeface="Arial" panose="020B0604020202020204" pitchFamily="34" charset="0"/>
              </a:rPr>
            </a:br>
            <a:r>
              <a:rPr lang="nl-NL" altLang="nl-NL" sz="1200" dirty="0" smtClean="0">
                <a:latin typeface="Arial" panose="020B0604020202020204" pitchFamily="34" charset="0"/>
              </a:rPr>
              <a:t>Kinderen laten vaak met hun gedrag zien hoe het met ze gaat. Als ze in hun gedrag anders worden, kan dat een signaal zijn dat ze ergens mee zitten. Weer in bed plassen, spijbelen, of weglopen dat zijn duidelijke signalen. Soms zijn de veranderingen in het gedrag niet zo duidelijk. Dat betekent dat je goed moet kijken en blijven kijken naar je kind.</a:t>
            </a:r>
            <a:br>
              <a:rPr lang="nl-NL" altLang="nl-NL" sz="1200" dirty="0" smtClean="0">
                <a:latin typeface="Arial" panose="020B0604020202020204" pitchFamily="34" charset="0"/>
              </a:rPr>
            </a:br>
            <a:r>
              <a:rPr lang="nl-NL" altLang="nl-NL" sz="1200" dirty="0" smtClean="0">
                <a:latin typeface="Arial" panose="020B0604020202020204" pitchFamily="34" charset="0"/>
              </a:rPr>
              <a:t/>
            </a:r>
            <a:br>
              <a:rPr lang="nl-NL" altLang="nl-NL" sz="1200" dirty="0" smtClean="0">
                <a:latin typeface="Arial" panose="020B0604020202020204" pitchFamily="34" charset="0"/>
              </a:rPr>
            </a:br>
            <a:r>
              <a:rPr lang="nl-NL" altLang="nl-NL" sz="1200" u="sng" dirty="0" smtClean="0">
                <a:latin typeface="Arial" panose="020B0604020202020204" pitchFamily="34" charset="0"/>
              </a:rPr>
              <a:t>Een vaste gang van zaken</a:t>
            </a:r>
            <a:br>
              <a:rPr lang="nl-NL" altLang="nl-NL" sz="1200" u="sng" dirty="0" smtClean="0">
                <a:latin typeface="Arial" panose="020B0604020202020204" pitchFamily="34" charset="0"/>
              </a:rPr>
            </a:br>
            <a:r>
              <a:rPr lang="nl-NL" altLang="nl-NL" sz="1200" dirty="0" smtClean="0">
                <a:latin typeface="Arial" panose="020B0604020202020204" pitchFamily="34" charset="0"/>
              </a:rPr>
              <a:t>Voor kinderen betekent regelmaat zoiets als rust, veiligheid. Wanneer er problemen in het gezin zijn, geeft het kinderen een vertrouwd gevoel als sommige dingen gewoon doorgaan. Als ze gewoon huiswerk moeten maken en gewoon lid blijven van hun </a:t>
            </a:r>
            <a:r>
              <a:rPr lang="nl-NL" altLang="nl-NL" sz="1200" dirty="0" err="1" smtClean="0">
                <a:latin typeface="Arial" panose="020B0604020202020204" pitchFamily="34" charset="0"/>
              </a:rPr>
              <a:t>sport¬club</a:t>
            </a:r>
            <a:r>
              <a:rPr lang="nl-NL" altLang="nl-NL" sz="1200" dirty="0" smtClean="0">
                <a:latin typeface="Arial" panose="020B0604020202020204" pitchFamily="34" charset="0"/>
              </a:rPr>
              <a:t> of gewoon andere leuke dingen kunnen blijven doen.</a:t>
            </a:r>
            <a:br>
              <a:rPr lang="nl-NL" altLang="nl-NL" sz="1200" dirty="0" smtClean="0">
                <a:latin typeface="Arial" panose="020B0604020202020204" pitchFamily="34" charset="0"/>
              </a:rPr>
            </a:br>
            <a:endParaRPr lang="nl-NL" altLang="nl-NL" sz="1200" dirty="0" smtClean="0">
              <a:latin typeface="Arial" panose="020B0604020202020204" pitchFamily="34" charset="0"/>
            </a:endParaRPr>
          </a:p>
          <a:p>
            <a:pPr marL="236538" indent="-236538" eaLnBrk="1" hangingPunct="1">
              <a:lnSpc>
                <a:spcPct val="80000"/>
              </a:lnSpc>
            </a:pPr>
            <a:r>
              <a:rPr lang="nl-NL" altLang="nl-NL" sz="1200" u="sng" dirty="0" smtClean="0">
                <a:latin typeface="Arial" panose="020B0604020202020204" pitchFamily="34" charset="0"/>
              </a:rPr>
              <a:t>Betrek er bekenden bij</a:t>
            </a:r>
            <a:br>
              <a:rPr lang="nl-NL" altLang="nl-NL" sz="1200" u="sng" dirty="0" smtClean="0">
                <a:latin typeface="Arial" panose="020B0604020202020204" pitchFamily="34" charset="0"/>
              </a:rPr>
            </a:br>
            <a:r>
              <a:rPr lang="nl-NL" altLang="nl-NL" sz="1200" dirty="0" smtClean="0">
                <a:latin typeface="Arial" panose="020B0604020202020204" pitchFamily="34" charset="0"/>
              </a:rPr>
              <a:t>Eis niet van jezelf dat je als ouders alles alleen moet kunnen. Schakel zo nodig anderen in: familieleden, buren, een leerkracht, andere ouders. Om de bijvoorbeeld de vaste gang van zaken door te laten gaan.</a:t>
            </a:r>
          </a:p>
          <a:p>
            <a:pPr marL="236538" indent="-236538" eaLnBrk="1" hangingPunct="1">
              <a:lnSpc>
                <a:spcPct val="80000"/>
              </a:lnSpc>
            </a:pPr>
            <a:r>
              <a:rPr lang="nl-NL" altLang="nl-NL" sz="1200" dirty="0" smtClean="0">
                <a:latin typeface="Arial" panose="020B0604020202020204" pitchFamily="34" charset="0"/>
              </a:rPr>
              <a:t>En soms red je het misschien helemaal niet meer. En dan ben je ook juist een goede ouder als je de zorg (tijdelijk) kunt overdragen aan iemand anders.</a:t>
            </a:r>
            <a:br>
              <a:rPr lang="nl-NL" altLang="nl-NL" sz="1200" dirty="0" smtClean="0">
                <a:latin typeface="Arial" panose="020B0604020202020204" pitchFamily="34" charset="0"/>
              </a:rPr>
            </a:br>
            <a:r>
              <a:rPr lang="nl-NL" altLang="nl-NL" sz="1200" dirty="0" smtClean="0">
                <a:latin typeface="Arial" panose="020B0604020202020204" pitchFamily="34" charset="0"/>
              </a:rPr>
              <a:t/>
            </a:r>
            <a:br>
              <a:rPr lang="nl-NL" altLang="nl-NL" sz="1200" dirty="0" smtClean="0">
                <a:latin typeface="Arial" panose="020B0604020202020204" pitchFamily="34" charset="0"/>
              </a:rPr>
            </a:br>
            <a:r>
              <a:rPr lang="nl-NL" altLang="nl-NL" sz="1200" u="sng" dirty="0" smtClean="0">
                <a:latin typeface="Arial" panose="020B0604020202020204" pitchFamily="34" charset="0"/>
              </a:rPr>
              <a:t>Informeer de school</a:t>
            </a:r>
            <a:br>
              <a:rPr lang="nl-NL" altLang="nl-NL" sz="1200" u="sng" dirty="0" smtClean="0">
                <a:latin typeface="Arial" panose="020B0604020202020204" pitchFamily="34" charset="0"/>
              </a:rPr>
            </a:br>
            <a:r>
              <a:rPr lang="nl-NL" altLang="nl-NL" sz="1200" dirty="0" smtClean="0">
                <a:latin typeface="Arial" panose="020B0604020202020204" pitchFamily="34" charset="0"/>
              </a:rPr>
              <a:t>De school moet geïnformeerd worden als één van de ouders opgenomen wordt. Of als het kind zo van slag is, dat het op school niet goed kan opletten. Als de leerkracht dan weet wat er aan de hand is, kan hij je kind beter opvangen. Vertel je kind dat je de leerkracht hebt geïnformeerd.</a:t>
            </a:r>
            <a:br>
              <a:rPr lang="nl-NL" altLang="nl-NL" sz="1200" dirty="0" smtClean="0">
                <a:latin typeface="Arial" panose="020B0604020202020204" pitchFamily="34" charset="0"/>
              </a:rPr>
            </a:br>
            <a:r>
              <a:rPr lang="nl-NL" altLang="nl-NL" sz="1200" dirty="0" smtClean="0">
                <a:latin typeface="Arial" panose="020B0604020202020204" pitchFamily="34" charset="0"/>
              </a:rPr>
              <a:t/>
            </a:r>
            <a:br>
              <a:rPr lang="nl-NL" altLang="nl-NL" sz="1200" dirty="0" smtClean="0">
                <a:latin typeface="Arial" panose="020B0604020202020204" pitchFamily="34" charset="0"/>
              </a:rPr>
            </a:br>
            <a:r>
              <a:rPr lang="nl-NL" altLang="nl-NL" sz="1200" u="sng" dirty="0" smtClean="0">
                <a:latin typeface="Arial" panose="020B0604020202020204" pitchFamily="34" charset="0"/>
              </a:rPr>
              <a:t>Een vertrouwenspersoon voor je kind</a:t>
            </a:r>
            <a:br>
              <a:rPr lang="nl-NL" altLang="nl-NL" sz="1200" u="sng" dirty="0" smtClean="0">
                <a:latin typeface="Arial" panose="020B0604020202020204" pitchFamily="34" charset="0"/>
              </a:rPr>
            </a:br>
            <a:r>
              <a:rPr lang="nl-NL" altLang="nl-NL" sz="1200" dirty="0" smtClean="0">
                <a:latin typeface="Arial" panose="020B0604020202020204" pitchFamily="34" charset="0"/>
              </a:rPr>
              <a:t>Veel kinderen hebben behoefte om te praten met iemand anders: een oom of tante, de buurvrouw, hun leerkracht. Als ze bij een ander terecht kunnen, hoeven ze jou niet steeds lastig te vallen. Het is dus geen 'roddelen'. Er is dan ook geen enkele reden om wantrouwig te worden als je kind iemand anders in vertrouwen neemt.</a:t>
            </a:r>
            <a:br>
              <a:rPr lang="nl-NL" altLang="nl-NL" sz="1200" dirty="0" smtClean="0">
                <a:latin typeface="Arial" panose="020B0604020202020204" pitchFamily="34" charset="0"/>
              </a:rPr>
            </a:br>
            <a:r>
              <a:rPr lang="nl-NL" altLang="nl-NL" sz="1200" b="1" dirty="0" smtClean="0">
                <a:latin typeface="Arial" panose="020B0604020202020204" pitchFamily="34" charset="0"/>
              </a:rPr>
              <a:t/>
            </a:r>
            <a:br>
              <a:rPr lang="nl-NL" altLang="nl-NL" sz="1200" b="1" dirty="0" smtClean="0">
                <a:latin typeface="Arial" panose="020B0604020202020204" pitchFamily="34" charset="0"/>
              </a:rPr>
            </a:br>
            <a:r>
              <a:rPr lang="nl-NL" altLang="nl-NL" sz="1200" u="sng" dirty="0" smtClean="0">
                <a:latin typeface="Arial" panose="020B0604020202020204" pitchFamily="34" charset="0"/>
              </a:rPr>
              <a:t>Zorg goed voor jezelf als ouder:</a:t>
            </a:r>
          </a:p>
          <a:p>
            <a:pPr marL="236538" indent="-236538" eaLnBrk="1" hangingPunct="1">
              <a:lnSpc>
                <a:spcPct val="80000"/>
              </a:lnSpc>
            </a:pPr>
            <a:r>
              <a:rPr lang="nl-NL" altLang="nl-NL" dirty="0" smtClean="0">
                <a:latin typeface="Arial" panose="020B0604020202020204" pitchFamily="34" charset="0"/>
              </a:rPr>
              <a:t>Ouders moeten ook niet te veel van zichzelf als opvoeder verwachten, want ook ouders zijn niet perfect en maken wel eens fouten. Opvoeden is iets dat je met vallen en opstaan leert. Wees dus niet te steng voor jezelf! Het ouderschap is makkelijker als er ook ruimte is voor je eigen behoeften aan intimiteit, vriendschap, ontspanning en tijd voor jezelf. Wanneer ouders hun eigen behoeften vervullen, kunnen ze veel makkelijker geduldig, consequent en beschikbaar zijn voor hun kinderen </a:t>
            </a:r>
            <a:endParaRPr lang="nl-NL" altLang="nl-NL" sz="1200" dirty="0" smtClean="0">
              <a:latin typeface="Arial" panose="020B0604020202020204" pitchFamily="34" charset="0"/>
            </a:endParaRPr>
          </a:p>
          <a:p>
            <a:pPr marL="236538" indent="-236538" eaLnBrk="1" hangingPunct="1">
              <a:lnSpc>
                <a:spcPct val="80000"/>
              </a:lnSpc>
            </a:pPr>
            <a:r>
              <a:rPr lang="nl-NL" altLang="nl-NL" sz="1200" dirty="0" smtClean="0">
                <a:latin typeface="Arial" panose="020B0604020202020204" pitchFamily="34" charset="0"/>
              </a:rPr>
              <a:t/>
            </a:r>
            <a:br>
              <a:rPr lang="nl-NL" altLang="nl-NL" sz="1200" dirty="0" smtClean="0">
                <a:latin typeface="Arial" panose="020B0604020202020204" pitchFamily="34" charset="0"/>
              </a:rPr>
            </a:br>
            <a:r>
              <a:rPr lang="nl-NL" altLang="nl-NL" sz="1200" u="sng" dirty="0" smtClean="0">
                <a:latin typeface="Arial" panose="020B0604020202020204" pitchFamily="34" charset="0"/>
              </a:rPr>
              <a:t>Het allerbelangrijkste: die knipoog en die knuffel!</a:t>
            </a:r>
            <a:br>
              <a:rPr lang="nl-NL" altLang="nl-NL" sz="1200" u="sng" dirty="0" smtClean="0">
                <a:latin typeface="Arial" panose="020B0604020202020204" pitchFamily="34" charset="0"/>
              </a:rPr>
            </a:br>
            <a:r>
              <a:rPr lang="nl-NL" altLang="nl-NL" sz="1200" dirty="0" smtClean="0">
                <a:latin typeface="Arial" panose="020B0604020202020204" pitchFamily="34" charset="0"/>
              </a:rPr>
              <a:t>Welke problemen er ook zijn, voor je kind is het belangrijkste dat je van hem (of haar) houdt. Elke vader of moeder heeft een eigen manier om dat duidelijk te maken.</a:t>
            </a:r>
            <a:br>
              <a:rPr lang="nl-NL" altLang="nl-NL" sz="1200" dirty="0" smtClean="0">
                <a:latin typeface="Arial" panose="020B0604020202020204" pitchFamily="34" charset="0"/>
              </a:rPr>
            </a:br>
            <a:r>
              <a:rPr lang="nl-NL" altLang="nl-NL" sz="1200" dirty="0" smtClean="0">
                <a:latin typeface="Arial" panose="020B0604020202020204" pitchFamily="34" charset="0"/>
              </a:rPr>
              <a:t>Met een knuffel, een knipoog, of met lieve woordjes. Als dat maar duidelijk wordt gemaakt aan kinderen, iedere dag opnieuw dan kunnen ze heel wat aan!</a:t>
            </a:r>
            <a:endParaRPr lang="nl-NL" dirty="0"/>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17</a:t>
            </a:fld>
            <a:endParaRPr lang="nl-NL"/>
          </a:p>
        </p:txBody>
      </p:sp>
    </p:spTree>
    <p:extLst>
      <p:ext uri="{BB962C8B-B14F-4D97-AF65-F5344CB8AC3E}">
        <p14:creationId xmlns:p14="http://schemas.microsoft.com/office/powerpoint/2010/main" val="56365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18</a:t>
            </a:fld>
            <a:endParaRPr lang="nl-NL"/>
          </a:p>
        </p:txBody>
      </p:sp>
    </p:spTree>
    <p:extLst>
      <p:ext uri="{BB962C8B-B14F-4D97-AF65-F5344CB8AC3E}">
        <p14:creationId xmlns:p14="http://schemas.microsoft.com/office/powerpoint/2010/main" val="1561429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defRPr/>
            </a:pPr>
            <a:r>
              <a:rPr lang="nl-NL" altLang="nl-NL" dirty="0" smtClean="0"/>
              <a:t>Elke ouder kent momenten van stress. </a:t>
            </a:r>
            <a:r>
              <a:rPr lang="nl-NL" altLang="nl-NL" i="1" dirty="0" smtClean="0"/>
              <a:t>Een leven zonder stress bestaat niet, een opvoeding zonder stress al helemaal niet.</a:t>
            </a:r>
          </a:p>
          <a:p>
            <a:pPr eaLnBrk="1" hangingPunct="1">
              <a:defRPr/>
            </a:pPr>
            <a:r>
              <a:rPr lang="nl-NL" altLang="nl-NL" dirty="0" smtClean="0"/>
              <a:t>Een beetje stress is dan ook niet erg. Het hoort er bij en houdt je alert. Teveel stress is </a:t>
            </a:r>
            <a:r>
              <a:rPr lang="nl-NL" altLang="nl-NL" strike="sngStrike" dirty="0" smtClean="0"/>
              <a:t>natuurlijk</a:t>
            </a:r>
            <a:r>
              <a:rPr lang="nl-NL" altLang="nl-NL" dirty="0" smtClean="0"/>
              <a:t> </a:t>
            </a:r>
            <a:r>
              <a:rPr lang="nl-NL" altLang="nl-NL" i="1" dirty="0" smtClean="0"/>
              <a:t>echter </a:t>
            </a:r>
            <a:r>
              <a:rPr lang="nl-NL" altLang="nl-NL" dirty="0" smtClean="0"/>
              <a:t>niet goed. Dan wordt het moeilijker om goed te reageren op het gedrag van je kinderen, leuke dingen nog te zien of kalm te blijven op crisismomenten.</a:t>
            </a:r>
          </a:p>
          <a:p>
            <a:pPr eaLnBrk="1" hangingPunct="1">
              <a:defRPr/>
            </a:pPr>
            <a:endParaRPr lang="nl-NL" altLang="nl-NL" dirty="0" smtClean="0"/>
          </a:p>
          <a:p>
            <a:pPr eaLnBrk="1" hangingPunct="1">
              <a:defRPr/>
            </a:pPr>
            <a:r>
              <a:rPr lang="nl-NL" altLang="nl-NL" dirty="0" smtClean="0"/>
              <a:t>Op de sheet staan signalen dat het opvoeden je misschien te veel wordt.</a:t>
            </a:r>
          </a:p>
          <a:p>
            <a:pPr eaLnBrk="1" hangingPunct="1">
              <a:defRPr/>
            </a:pPr>
            <a:endParaRPr lang="nl-NL" altLang="nl-NL" dirty="0" smtClean="0"/>
          </a:p>
          <a:p>
            <a:pPr eaLnBrk="1" hangingPunct="1">
              <a:defRPr/>
            </a:pPr>
            <a:r>
              <a:rPr lang="nl-NL" altLang="nl-NL" dirty="0" smtClean="0"/>
              <a:t>Herken je één of meer van deze signalen?</a:t>
            </a:r>
          </a:p>
          <a:p>
            <a:pPr eaLnBrk="1" hangingPunct="1">
              <a:defRPr/>
            </a:pPr>
            <a:r>
              <a:rPr lang="nl-NL" altLang="nl-NL" dirty="0" smtClean="0"/>
              <a:t>Als dat zo is, </a:t>
            </a:r>
            <a:r>
              <a:rPr lang="nl-NL" altLang="nl-NL" i="1" dirty="0" smtClean="0"/>
              <a:t>dan is het tijd voor actie, voor jezelf en voor je kinderen. </a:t>
            </a:r>
          </a:p>
          <a:p>
            <a:pPr eaLnBrk="1" hangingPunct="1">
              <a:defRPr/>
            </a:pPr>
            <a:r>
              <a:rPr lang="nl-NL" altLang="nl-NL" i="1" dirty="0" smtClean="0"/>
              <a:t>Maar voor we gaan kijken wat je er wellicht aan kunt don gaan we even kijken naar wat er precies gebeurt bij teveel stress.</a:t>
            </a:r>
          </a:p>
          <a:p>
            <a:pPr eaLnBrk="1" hangingPunct="1">
              <a:defRPr/>
            </a:pPr>
            <a:r>
              <a:rPr lang="nl-NL" altLang="nl-NL" strike="sngStrike" dirty="0" smtClean="0"/>
              <a:t>neem dan de stap om hulp te zoeken. </a:t>
            </a:r>
          </a:p>
          <a:p>
            <a:pPr eaLnBrk="1" hangingPunct="1">
              <a:defRPr/>
            </a:pPr>
            <a:r>
              <a:rPr lang="nl-NL" altLang="nl-NL" strike="sngStrike" dirty="0" smtClean="0"/>
              <a:t>Bespreek je zorgen.</a:t>
            </a:r>
          </a:p>
          <a:p>
            <a:endParaRPr lang="nl-NL" dirty="0"/>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19</a:t>
            </a:fld>
            <a:endParaRPr lang="nl-NL"/>
          </a:p>
        </p:txBody>
      </p:sp>
    </p:spTree>
    <p:extLst>
      <p:ext uri="{BB962C8B-B14F-4D97-AF65-F5344CB8AC3E}">
        <p14:creationId xmlns:p14="http://schemas.microsoft.com/office/powerpoint/2010/main" val="2691117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20</a:t>
            </a:fld>
            <a:endParaRPr lang="nl-NL"/>
          </a:p>
        </p:txBody>
      </p:sp>
    </p:spTree>
    <p:extLst>
      <p:ext uri="{BB962C8B-B14F-4D97-AF65-F5344CB8AC3E}">
        <p14:creationId xmlns:p14="http://schemas.microsoft.com/office/powerpoint/2010/main" val="3632869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NL" i="0" dirty="0" smtClean="0"/>
              <a:t>(</a:t>
            </a:r>
            <a:r>
              <a:rPr lang="nl-NL" i="0" dirty="0" err="1" smtClean="0"/>
              <a:t>augeo</a:t>
            </a:r>
            <a:r>
              <a:rPr lang="nl-NL" i="0" dirty="0" smtClean="0"/>
              <a:t> achtergronden) Een goede band met de ouder of</a:t>
            </a:r>
            <a:r>
              <a:rPr lang="nl-NL" i="0" baseline="0" dirty="0" smtClean="0"/>
              <a:t> een </a:t>
            </a:r>
            <a:r>
              <a:rPr lang="nl-NL" sz="1200" b="0" i="0" u="none" strike="noStrike" baseline="0" dirty="0" smtClean="0">
                <a:latin typeface="+mj-lt"/>
                <a:ea typeface="+mj-ea"/>
                <a:cs typeface="+mj-cs"/>
                <a:sym typeface="Calibri"/>
              </a:rPr>
              <a:t>harmonieuze relatie met een gezonde partner die de psychisch zieke of verslaafde ouder ondersteunt,</a:t>
            </a:r>
            <a:endParaRPr lang="nl-NL" i="0" dirty="0" smtClean="0"/>
          </a:p>
          <a:p>
            <a:r>
              <a:rPr lang="nl-NL" sz="1200" b="0" i="0" u="none" strike="noStrike" baseline="0" dirty="0" smtClean="0">
                <a:latin typeface="+mj-lt"/>
                <a:ea typeface="+mj-ea"/>
                <a:cs typeface="+mj-cs"/>
                <a:sym typeface="Calibri"/>
              </a:rPr>
              <a:t>Praktische en emotionele steun van buren, familie, vrienden en anderen uit de omgeving kunnen eveneens</a:t>
            </a:r>
          </a:p>
          <a:p>
            <a:r>
              <a:rPr lang="nl-NL" sz="1200" b="0" i="0" u="none" strike="noStrike" baseline="0" dirty="0" smtClean="0">
                <a:latin typeface="+mj-lt"/>
                <a:ea typeface="+mj-ea"/>
                <a:cs typeface="+mj-cs"/>
                <a:sym typeface="Calibri"/>
              </a:rPr>
              <a:t>een buffer tegen ontwikkelingsproblemen, mishandeling en verwaarlozing zijn. Net als aandacht van leerkrachten,</a:t>
            </a:r>
          </a:p>
          <a:p>
            <a:r>
              <a:rPr lang="nl-NL" sz="1200" b="0" i="0" u="none" strike="noStrike" baseline="0" dirty="0" smtClean="0">
                <a:latin typeface="+mj-lt"/>
                <a:ea typeface="+mj-ea"/>
                <a:cs typeface="+mj-cs"/>
                <a:sym typeface="Calibri"/>
              </a:rPr>
              <a:t>hulpverleners en andere professionals. Voor de ouder en voor het kind. Eén juf of meester met wie</a:t>
            </a:r>
          </a:p>
          <a:p>
            <a:r>
              <a:rPr lang="nl-NL" sz="1200" b="0" i="0" u="none" strike="noStrike" baseline="0" dirty="0" smtClean="0">
                <a:latin typeface="+mj-lt"/>
                <a:ea typeface="+mj-ea"/>
                <a:cs typeface="+mj-cs"/>
                <a:sym typeface="Calibri"/>
              </a:rPr>
              <a:t>een kind een band op kan bouwen, kan al een aanzienlijk verschil maken om beter met de problemen van de</a:t>
            </a:r>
          </a:p>
          <a:p>
            <a:r>
              <a:rPr lang="nl-NL" sz="1200" b="0" i="0" u="none" strike="noStrike" baseline="0" dirty="0" smtClean="0">
                <a:latin typeface="+mj-lt"/>
                <a:ea typeface="+mj-ea"/>
                <a:cs typeface="+mj-cs"/>
                <a:sym typeface="Calibri"/>
              </a:rPr>
              <a:t>ouder(s) om te gaan. Verder is het belangrijk dat een kind voldoende afleiding en ontsnappingsmogelijkheden</a:t>
            </a:r>
          </a:p>
          <a:p>
            <a:r>
              <a:rPr lang="nl-NL" sz="1200" b="0" i="0" u="none" strike="noStrike" baseline="0" dirty="0" smtClean="0">
                <a:latin typeface="+mj-lt"/>
                <a:ea typeface="+mj-ea"/>
                <a:cs typeface="+mj-cs"/>
                <a:sym typeface="Calibri"/>
              </a:rPr>
              <a:t>heeft: vriendjes met wie het buitenshuis kan spelen, een sport of een hobby.</a:t>
            </a:r>
          </a:p>
          <a:p>
            <a:pPr marL="0" indent="0">
              <a:spcBef>
                <a:spcPts val="500"/>
              </a:spcBef>
              <a:buNone/>
              <a:defRPr sz="2400"/>
            </a:pPr>
            <a:r>
              <a:rPr lang="nl-NL" sz="1200" dirty="0" smtClean="0"/>
              <a:t>Isolement rondom het thema in het gezin</a:t>
            </a:r>
          </a:p>
          <a:p>
            <a:pPr marL="0" indent="0">
              <a:spcBef>
                <a:spcPts val="500"/>
              </a:spcBef>
              <a:buNone/>
              <a:defRPr sz="2400"/>
            </a:pPr>
            <a:r>
              <a:rPr lang="nl-NL" sz="1200" dirty="0" smtClean="0"/>
              <a:t>Confrontatie met ziekteverschijnselen van de ouder</a:t>
            </a:r>
          </a:p>
          <a:p>
            <a:pPr marL="0" indent="0">
              <a:spcBef>
                <a:spcPts val="500"/>
              </a:spcBef>
              <a:buNone/>
              <a:defRPr sz="2400"/>
            </a:pPr>
            <a:r>
              <a:rPr lang="nl-NL" sz="1200" dirty="0" smtClean="0"/>
              <a:t>Niet begrijpen wat er aan de hand is</a:t>
            </a:r>
          </a:p>
          <a:p>
            <a:pPr marL="0" indent="0">
              <a:spcBef>
                <a:spcPts val="500"/>
              </a:spcBef>
              <a:buNone/>
              <a:defRPr sz="2400"/>
            </a:pPr>
            <a:r>
              <a:rPr lang="nl-NL" sz="1200" dirty="0" smtClean="0"/>
              <a:t>Taboe en eenzaamheid</a:t>
            </a:r>
          </a:p>
          <a:p>
            <a:pPr marL="0" indent="0">
              <a:spcBef>
                <a:spcPts val="500"/>
              </a:spcBef>
              <a:buNone/>
              <a:defRPr sz="2400"/>
            </a:pPr>
            <a:r>
              <a:rPr lang="nl-NL" sz="1200" dirty="0" smtClean="0"/>
              <a:t>Schuld- en schaamte issues </a:t>
            </a:r>
          </a:p>
          <a:p>
            <a:pPr marL="0" indent="0">
              <a:spcBef>
                <a:spcPts val="500"/>
              </a:spcBef>
              <a:buNone/>
              <a:defRPr sz="2400"/>
            </a:pPr>
            <a:r>
              <a:rPr lang="nl-NL" sz="1200" dirty="0" smtClean="0"/>
              <a:t>Beschermen en loyaliteit: parentificatie</a:t>
            </a:r>
          </a:p>
          <a:p>
            <a:pPr marL="0" indent="0">
              <a:spcBef>
                <a:spcPts val="500"/>
              </a:spcBef>
              <a:buNone/>
              <a:defRPr sz="2400"/>
            </a:pPr>
            <a:r>
              <a:rPr lang="nl-NL" sz="1200" dirty="0" smtClean="0"/>
              <a:t>Gebrek aan voldoende afleiding</a:t>
            </a:r>
          </a:p>
          <a:p>
            <a:pPr marL="0" indent="0">
              <a:spcBef>
                <a:spcPts val="500"/>
              </a:spcBef>
              <a:buNone/>
              <a:defRPr sz="2400"/>
            </a:pPr>
            <a:r>
              <a:rPr lang="nl-NL" sz="1200" dirty="0" smtClean="0"/>
              <a:t>Tekort aan voorspelbaarheid</a:t>
            </a:r>
          </a:p>
          <a:p>
            <a:pPr marL="0" indent="0">
              <a:spcBef>
                <a:spcPts val="500"/>
              </a:spcBef>
              <a:buNone/>
              <a:defRPr sz="2400"/>
            </a:pPr>
            <a:r>
              <a:rPr lang="nl-NL" sz="1200" dirty="0" smtClean="0"/>
              <a:t>Gebrek aan aandacht en zorg voor het kind</a:t>
            </a:r>
          </a:p>
          <a:p>
            <a:pPr marL="0" indent="0">
              <a:spcBef>
                <a:spcPts val="500"/>
              </a:spcBef>
              <a:buNone/>
              <a:defRPr sz="2400"/>
            </a:pPr>
            <a:r>
              <a:rPr lang="nl-NL" sz="1200" dirty="0" smtClean="0"/>
              <a:t>Op jonge leeftijd té lang overvraagd worden op zelfzorg (</a:t>
            </a:r>
            <a:r>
              <a:rPr lang="nl-NL" sz="1200" dirty="0" err="1" smtClean="0"/>
              <a:t>overlevings</a:t>
            </a:r>
            <a:r>
              <a:rPr lang="nl-NL" sz="1200" dirty="0" smtClean="0"/>
              <a:t>) skills</a:t>
            </a:r>
            <a:endParaRPr lang="nl-NL" sz="1200" b="0" i="0" u="none" strike="noStrike" baseline="0" dirty="0" smtClean="0">
              <a:latin typeface="+mj-lt"/>
              <a:ea typeface="+mj-ea"/>
              <a:cs typeface="+mj-cs"/>
              <a:sym typeface="Calibri"/>
            </a:endParaRPr>
          </a:p>
          <a:p>
            <a:endParaRPr lang="nl-NL" i="0" dirty="0"/>
          </a:p>
        </p:txBody>
      </p:sp>
    </p:spTree>
    <p:extLst>
      <p:ext uri="{BB962C8B-B14F-4D97-AF65-F5344CB8AC3E}">
        <p14:creationId xmlns:p14="http://schemas.microsoft.com/office/powerpoint/2010/main" val="3776775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407378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r>
              <a:rPr lang="nl-NL" dirty="0" smtClean="0"/>
              <a:t>Hulpverlening en Preventie</a:t>
            </a:r>
          </a:p>
          <a:p>
            <a:endParaRPr lang="nl-NL" dirty="0" smtClean="0"/>
          </a:p>
          <a:p>
            <a:pPr eaLnBrk="1" hangingPunct="1"/>
            <a:r>
              <a:rPr lang="nl-NL" altLang="nl-NL" dirty="0" smtClean="0">
                <a:latin typeface="Arial" panose="020B0604020202020204" pitchFamily="34" charset="0"/>
              </a:rPr>
              <a:t>Zorgen en tegenslag horen bij het leven, en over het algemeen kunnen we daar onze weg echt wel in vinden.</a:t>
            </a:r>
          </a:p>
          <a:p>
            <a:pPr eaLnBrk="1" hangingPunct="1"/>
            <a:r>
              <a:rPr lang="nl-NL" altLang="nl-NL" dirty="0" smtClean="0">
                <a:latin typeface="Arial" panose="020B0604020202020204" pitchFamily="34" charset="0"/>
              </a:rPr>
              <a:t>Echter; soms krijg je in je gezin te maken met ernstige tegenslag of zorgen, van jezelf, van je kinderen, van je partner of in je familie of krijg je door allerlei oorzaken te maken met enorm veel stress. Je kiest er niet voor ziekte, werkeloosheid, stress of relatieproblemen!</a:t>
            </a:r>
          </a:p>
          <a:p>
            <a:pPr eaLnBrk="1" hangingPunct="1"/>
            <a:r>
              <a:rPr lang="nl-NL" altLang="nl-NL" dirty="0" smtClean="0">
                <a:latin typeface="Arial" panose="020B0604020202020204" pitchFamily="34" charset="0"/>
              </a:rPr>
              <a:t>Het overkomt je, maar het beïnvloedt wel diverse rollen in je leven, werk, relatie én ook ouderschap!</a:t>
            </a:r>
          </a:p>
          <a:p>
            <a:pPr eaLnBrk="1" hangingPunct="1"/>
            <a:endParaRPr lang="nl-NL" altLang="nl-NL" dirty="0" smtClean="0">
              <a:latin typeface="Arial" panose="020B0604020202020204" pitchFamily="34" charset="0"/>
            </a:endParaRPr>
          </a:p>
          <a:p>
            <a:pPr eaLnBrk="1" hangingPunct="1"/>
            <a:r>
              <a:rPr lang="nl-NL" altLang="nl-NL" dirty="0" smtClean="0">
                <a:latin typeface="Arial" panose="020B0604020202020204" pitchFamily="34" charset="0"/>
              </a:rPr>
              <a:t>In periodes dat het leven even tegenzit verloopt  het leven van alle gezinsleden anders. De gezinsleden hebben met andere situaties te maken, staan voor andere en vaak complexere opgaven dan andere gezinnen. Er kunnen heftige zorgen en emoties gaan spelen, maar ook op praktisch niveau leiden tot veel georganiseer of financiële zorgen. Het zijn opgaven waaraan niet te ontsnappen valt. Het leven, en zeker de opvoeding, is dan eerder de zoveelste klus die geklaard moet worden, dan iets waar plezier aan te beleven valt. Ouders staan daarbij voor een lastige klus: ze willen hun kinderen geen onnodige schade berokkenen en proberen daar de juiste keuzes te maken. </a:t>
            </a:r>
          </a:p>
          <a:p>
            <a:pPr eaLnBrk="1" hangingPunct="1"/>
            <a:endParaRPr lang="nl-NL" altLang="nl-NL" dirty="0" smtClean="0">
              <a:latin typeface="Arial" panose="020B0604020202020204" pitchFamily="34" charset="0"/>
            </a:endParaRPr>
          </a:p>
          <a:p>
            <a:pPr eaLnBrk="1" hangingPunct="1"/>
            <a:r>
              <a:rPr lang="nl-NL" altLang="nl-NL" dirty="0" smtClean="0">
                <a:latin typeface="Arial" panose="020B0604020202020204" pitchFamily="34" charset="0"/>
              </a:rPr>
              <a:t>Goede informatie, aandacht voor uw zorgen en vragen en een plek om uw dilemma's te kunnen bespreken, met professionals, maar ook met andere ouders kan daarbij helpen, willen we u vandaag bieden. Niet omdat er zoiets bestaat als eenduidige wijsheid, maar wel om elkaar een steuntje in de rug te bieden als het leven tegenzit.</a:t>
            </a:r>
          </a:p>
          <a:p>
            <a:endParaRPr lang="nl-NL" dirty="0"/>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2</a:t>
            </a:fld>
            <a:endParaRPr lang="nl-NL"/>
          </a:p>
        </p:txBody>
      </p:sp>
    </p:spTree>
    <p:extLst>
      <p:ext uri="{BB962C8B-B14F-4D97-AF65-F5344CB8AC3E}">
        <p14:creationId xmlns:p14="http://schemas.microsoft.com/office/powerpoint/2010/main" val="935486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nl-NL" altLang="nl-NL"/>
          </a:p>
        </p:txBody>
      </p:sp>
    </p:spTree>
    <p:extLst>
      <p:ext uri="{BB962C8B-B14F-4D97-AF65-F5344CB8AC3E}">
        <p14:creationId xmlns:p14="http://schemas.microsoft.com/office/powerpoint/2010/main" val="3775112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24</a:t>
            </a:fld>
            <a:endParaRPr lang="nl-NL"/>
          </a:p>
        </p:txBody>
      </p:sp>
    </p:spTree>
    <p:extLst>
      <p:ext uri="{BB962C8B-B14F-4D97-AF65-F5344CB8AC3E}">
        <p14:creationId xmlns:p14="http://schemas.microsoft.com/office/powerpoint/2010/main" val="1337134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25</a:t>
            </a:fld>
            <a:endParaRPr lang="nl-NL"/>
          </a:p>
        </p:txBody>
      </p:sp>
    </p:spTree>
    <p:extLst>
      <p:ext uri="{BB962C8B-B14F-4D97-AF65-F5344CB8AC3E}">
        <p14:creationId xmlns:p14="http://schemas.microsoft.com/office/powerpoint/2010/main" val="4269002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26</a:t>
            </a:fld>
            <a:endParaRPr lang="nl-NL"/>
          </a:p>
        </p:txBody>
      </p:sp>
    </p:spTree>
    <p:extLst>
      <p:ext uri="{BB962C8B-B14F-4D97-AF65-F5344CB8AC3E}">
        <p14:creationId xmlns:p14="http://schemas.microsoft.com/office/powerpoint/2010/main" val="2943898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ia-afbeelding 1"/>
          <p:cNvSpPr>
            <a:spLocks noGrp="1" noRot="1" noChangeAspect="1" noTextEdit="1"/>
          </p:cNvSpPr>
          <p:nvPr>
            <p:ph type="sldImg"/>
          </p:nvPr>
        </p:nvSpPr>
        <p:spPr bwMode="auto">
          <a:noFill/>
          <a:ln>
            <a:solidFill>
              <a:srgbClr val="000000"/>
            </a:solidFill>
            <a:miter lim="800000"/>
            <a:headEnd/>
            <a:tailEnd/>
          </a:ln>
        </p:spPr>
      </p:sp>
      <p:sp>
        <p:nvSpPr>
          <p:cNvPr id="39939"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smtClean="0"/>
              <a:t>Handouts/Factsheet/K</a:t>
            </a:r>
          </a:p>
        </p:txBody>
      </p:sp>
      <p:sp>
        <p:nvSpPr>
          <p:cNvPr id="39940"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E88C0C-DD8B-4E40-B543-8CB691015569}" type="slidenum">
              <a:rPr lang="nl-NL"/>
              <a:pPr/>
              <a:t>27</a:t>
            </a:fld>
            <a:endParaRPr lang="nl-NL"/>
          </a:p>
        </p:txBody>
      </p:sp>
    </p:spTree>
    <p:extLst>
      <p:ext uri="{BB962C8B-B14F-4D97-AF65-F5344CB8AC3E}">
        <p14:creationId xmlns:p14="http://schemas.microsoft.com/office/powerpoint/2010/main" val="521670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28</a:t>
            </a:fld>
            <a:endParaRPr lang="nl-NL"/>
          </a:p>
        </p:txBody>
      </p:sp>
    </p:spTree>
    <p:extLst>
      <p:ext uri="{BB962C8B-B14F-4D97-AF65-F5344CB8AC3E}">
        <p14:creationId xmlns:p14="http://schemas.microsoft.com/office/powerpoint/2010/main" val="26102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3</a:t>
            </a:fld>
            <a:endParaRPr lang="nl-NL"/>
          </a:p>
        </p:txBody>
      </p:sp>
    </p:spTree>
    <p:extLst>
      <p:ext uri="{BB962C8B-B14F-4D97-AF65-F5344CB8AC3E}">
        <p14:creationId xmlns:p14="http://schemas.microsoft.com/office/powerpoint/2010/main" val="521149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4</a:t>
            </a:fld>
            <a:endParaRPr lang="nl-NL"/>
          </a:p>
        </p:txBody>
      </p:sp>
    </p:spTree>
    <p:extLst>
      <p:ext uri="{BB962C8B-B14F-4D97-AF65-F5344CB8AC3E}">
        <p14:creationId xmlns:p14="http://schemas.microsoft.com/office/powerpoint/2010/main" val="1746316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Mijn ervaring als preventie medewerker dat signalen vaak gemist worden </a:t>
            </a:r>
          </a:p>
          <a:p>
            <a:r>
              <a:rPr lang="nl-NL" dirty="0" smtClean="0"/>
              <a:t>De vraag is; “herkent de hulpverlener de signalen?</a:t>
            </a:r>
            <a:endParaRPr lang="nl-NL" dirty="0"/>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5</a:t>
            </a:fld>
            <a:endParaRPr lang="nl-NL"/>
          </a:p>
        </p:txBody>
      </p:sp>
    </p:spTree>
    <p:extLst>
      <p:ext uri="{BB962C8B-B14F-4D97-AF65-F5344CB8AC3E}">
        <p14:creationId xmlns:p14="http://schemas.microsoft.com/office/powerpoint/2010/main" val="3822257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a:lnSpc>
                <a:spcPct val="80000"/>
              </a:lnSpc>
            </a:pPr>
            <a:endParaRPr lang="nl-NL" altLang="nl-NL" sz="800" b="1"/>
          </a:p>
          <a:p>
            <a:pPr>
              <a:lnSpc>
                <a:spcPct val="80000"/>
              </a:lnSpc>
            </a:pPr>
            <a:r>
              <a:rPr lang="nl-NL" altLang="nl-NL" sz="800" b="1"/>
              <a:t>Rolomkering Parentificatie</a:t>
            </a:r>
          </a:p>
          <a:p>
            <a:pPr>
              <a:lnSpc>
                <a:spcPct val="80000"/>
              </a:lnSpc>
            </a:pPr>
            <a:r>
              <a:rPr lang="nl-NL" altLang="nl-NL" sz="800"/>
              <a:t>Een kind neemt taken en verantwoordelijkheden op zich die niet bij het ontw.niveau passen.</a:t>
            </a:r>
          </a:p>
          <a:p>
            <a:pPr>
              <a:lnSpc>
                <a:spcPct val="80000"/>
              </a:lnSpc>
            </a:pPr>
            <a:r>
              <a:rPr lang="nl-NL" altLang="nl-NL" sz="800"/>
              <a:t>Bijv. Huishouden, boodschappen, geldbewaken, zorgen voor broers/zussen, troosten van de ouders</a:t>
            </a:r>
          </a:p>
          <a:p>
            <a:pPr>
              <a:lnSpc>
                <a:spcPct val="80000"/>
              </a:lnSpc>
            </a:pPr>
            <a:r>
              <a:rPr lang="nl-NL" altLang="nl-NL" sz="800" b="1"/>
              <a:t>Verandering in stemming</a:t>
            </a:r>
          </a:p>
          <a:p>
            <a:pPr>
              <a:lnSpc>
                <a:spcPct val="80000"/>
              </a:lnSpc>
            </a:pPr>
            <a:r>
              <a:rPr lang="nl-NL" altLang="nl-NL" sz="800"/>
              <a:t>Ze zijn meer angstig en somber, ze worden vaker boos en huilen meer.</a:t>
            </a:r>
          </a:p>
          <a:p>
            <a:pPr>
              <a:lnSpc>
                <a:spcPct val="80000"/>
              </a:lnSpc>
            </a:pPr>
            <a:r>
              <a:rPr lang="nl-NL" altLang="nl-NL" sz="600" b="1"/>
              <a:t>Verandering in sociaal gedrag</a:t>
            </a:r>
          </a:p>
          <a:p>
            <a:pPr>
              <a:lnSpc>
                <a:spcPct val="80000"/>
              </a:lnSpc>
            </a:pPr>
            <a:r>
              <a:rPr lang="nl-NL" altLang="nl-NL" sz="600"/>
              <a:t>Oppervlakkige contacten met leeftijdgenoten, contact verplicht tot zekere wederkerigheid; waar ze niet aan kunnen voldoen (hechting) </a:t>
            </a:r>
          </a:p>
          <a:p>
            <a:pPr>
              <a:lnSpc>
                <a:spcPct val="80000"/>
              </a:lnSpc>
            </a:pPr>
            <a:r>
              <a:rPr lang="nl-NL" altLang="nl-NL" sz="600"/>
              <a:t>Aan willen voldoen (schaamte en isolement) </a:t>
            </a:r>
          </a:p>
          <a:p>
            <a:pPr>
              <a:lnSpc>
                <a:spcPct val="80000"/>
              </a:lnSpc>
            </a:pPr>
            <a:r>
              <a:rPr lang="nl-NL" altLang="nl-NL" sz="600"/>
              <a:t>Bovendien zie je dat deze kinderen vaak extreem aandacht vragen of juist teruggetrokkenheid en aanpassing vertonen.</a:t>
            </a:r>
          </a:p>
          <a:p>
            <a:pPr>
              <a:lnSpc>
                <a:spcPct val="80000"/>
              </a:lnSpc>
            </a:pPr>
            <a:r>
              <a:rPr lang="nl-NL" altLang="nl-NL" sz="600" b="1"/>
              <a:t>Verandering in schoolprestaties</a:t>
            </a:r>
          </a:p>
          <a:p>
            <a:pPr>
              <a:lnSpc>
                <a:spcPct val="80000"/>
              </a:lnSpc>
            </a:pPr>
            <a:r>
              <a:rPr lang="nl-NL" altLang="nl-NL" sz="600"/>
              <a:t>Vermindering van de prestaties, moeite met concentreren, minder aanwezigheid op school en vaker ziek</a:t>
            </a:r>
          </a:p>
          <a:p>
            <a:pPr>
              <a:lnSpc>
                <a:spcPct val="80000"/>
              </a:lnSpc>
            </a:pPr>
            <a:r>
              <a:rPr lang="nl-NL" altLang="nl-NL" sz="600" b="1"/>
              <a:t>Psychosomatische problemen</a:t>
            </a:r>
          </a:p>
          <a:p>
            <a:pPr>
              <a:lnSpc>
                <a:spcPct val="80000"/>
              </a:lnSpc>
            </a:pPr>
            <a:r>
              <a:rPr lang="nl-NL" altLang="nl-NL" sz="800"/>
              <a:t>Terugkerende hoofdpijn, buikpijn klachten. Slaapproblemen. (eetproblemen bij kleinere kinderen)</a:t>
            </a:r>
          </a:p>
          <a:p>
            <a:pPr>
              <a:lnSpc>
                <a:spcPct val="80000"/>
              </a:lnSpc>
            </a:pPr>
            <a:r>
              <a:rPr lang="nl-NL" altLang="nl-NL" sz="600" b="1"/>
              <a:t>Negatief zelfbeeld</a:t>
            </a:r>
          </a:p>
          <a:p>
            <a:pPr>
              <a:lnSpc>
                <a:spcPct val="80000"/>
              </a:lnSpc>
            </a:pPr>
            <a:r>
              <a:rPr lang="nl-NL" altLang="nl-NL" sz="600" b="1"/>
              <a:t>Moeilijkheden met het omgaan met emoties</a:t>
            </a:r>
          </a:p>
          <a:p>
            <a:pPr>
              <a:lnSpc>
                <a:spcPct val="80000"/>
              </a:lnSpc>
            </a:pPr>
            <a:r>
              <a:rPr lang="nl-NL" altLang="nl-NL" sz="800"/>
              <a:t>Herkennen eigen wensen en behoeften niet meer omdat ze altijd onder druk zijn.</a:t>
            </a:r>
          </a:p>
          <a:p>
            <a:pPr>
              <a:lnSpc>
                <a:spcPct val="80000"/>
              </a:lnSpc>
            </a:pPr>
            <a:r>
              <a:rPr lang="nl-NL" altLang="nl-NL" sz="600" b="1"/>
              <a:t>Moeilijkheden met het aangaan van intieme relaties</a:t>
            </a:r>
          </a:p>
          <a:p>
            <a:pPr>
              <a:lnSpc>
                <a:spcPct val="80000"/>
              </a:lnSpc>
            </a:pPr>
            <a:endParaRPr lang="nl-NL" altLang="nl-NL" sz="600" b="1"/>
          </a:p>
          <a:p>
            <a:pPr>
              <a:lnSpc>
                <a:spcPct val="80000"/>
              </a:lnSpc>
            </a:pPr>
            <a:r>
              <a:rPr lang="nl-NL" altLang="nl-NL" sz="800"/>
              <a:t>Niet alle kinderen zullen alle signalen uitzenden en je zult er aandacht voor moeten hebben en doorvragen op de situatie waar ze zich in bevinden.</a:t>
            </a:r>
          </a:p>
          <a:p>
            <a:pPr>
              <a:lnSpc>
                <a:spcPct val="80000"/>
              </a:lnSpc>
            </a:pPr>
            <a:r>
              <a:rPr lang="nl-NL" altLang="nl-NL" sz="800"/>
              <a:t>Het zijn kinderen die niet snel naar hulp zullen vragen.</a:t>
            </a:r>
          </a:p>
          <a:p>
            <a:pPr>
              <a:lnSpc>
                <a:spcPct val="80000"/>
              </a:lnSpc>
            </a:pPr>
            <a:r>
              <a:rPr lang="nl-NL" altLang="nl-NL" sz="800"/>
              <a:t> </a:t>
            </a:r>
          </a:p>
          <a:p>
            <a:pPr>
              <a:lnSpc>
                <a:spcPct val="80000"/>
              </a:lnSpc>
            </a:pPr>
            <a:r>
              <a:rPr lang="nl-NL" altLang="nl-NL" sz="800"/>
              <a:t>Redderspositie toeeigenen</a:t>
            </a:r>
          </a:p>
          <a:p>
            <a:pPr>
              <a:lnSpc>
                <a:spcPct val="80000"/>
              </a:lnSpc>
            </a:pPr>
            <a:r>
              <a:rPr lang="nl-NL" altLang="nl-NL" sz="800"/>
              <a:t>Onvoldoende (h)erkenning voor inzet</a:t>
            </a:r>
          </a:p>
          <a:p>
            <a:pPr>
              <a:lnSpc>
                <a:spcPct val="80000"/>
              </a:lnSpc>
            </a:pPr>
            <a:r>
              <a:rPr lang="nl-NL" altLang="nl-NL" sz="800"/>
              <a:t>Angst voor vreemd/bizar gedrag van de ouder</a:t>
            </a:r>
          </a:p>
          <a:p>
            <a:pPr>
              <a:lnSpc>
                <a:spcPct val="80000"/>
              </a:lnSpc>
            </a:pPr>
            <a:r>
              <a:rPr lang="nl-NL" altLang="nl-NL" sz="800"/>
              <a:t>Schaamtegevoelens (isolement)</a:t>
            </a:r>
          </a:p>
          <a:p>
            <a:pPr>
              <a:lnSpc>
                <a:spcPct val="80000"/>
              </a:lnSpc>
            </a:pPr>
            <a:r>
              <a:rPr lang="nl-NL" altLang="nl-NL" sz="800"/>
              <a:t>Schuldgevoelens</a:t>
            </a:r>
          </a:p>
          <a:p>
            <a:pPr>
              <a:lnSpc>
                <a:spcPct val="80000"/>
              </a:lnSpc>
            </a:pPr>
            <a:r>
              <a:rPr lang="nl-NL" altLang="nl-NL" sz="800"/>
              <a:t>Angst om zelf ziek te worden</a:t>
            </a:r>
          </a:p>
          <a:p>
            <a:pPr>
              <a:lnSpc>
                <a:spcPct val="80000"/>
              </a:lnSpc>
            </a:pPr>
            <a:r>
              <a:rPr lang="nl-NL" altLang="nl-NL" sz="800"/>
              <a:t>Rouwproces</a:t>
            </a:r>
          </a:p>
          <a:p>
            <a:pPr>
              <a:lnSpc>
                <a:spcPct val="80000"/>
              </a:lnSpc>
            </a:pPr>
            <a:r>
              <a:rPr lang="nl-NL" altLang="nl-NL" sz="800"/>
              <a:t>Zich alleen voelen / terugtrekgedrag vertonen</a:t>
            </a:r>
          </a:p>
          <a:p>
            <a:pPr>
              <a:lnSpc>
                <a:spcPct val="80000"/>
              </a:lnSpc>
            </a:pPr>
            <a:r>
              <a:rPr lang="nl-NL" altLang="nl-NL" sz="800"/>
              <a:t>Zich anders voelen / minder aansluitng met lt.genoten</a:t>
            </a:r>
          </a:p>
          <a:p>
            <a:pPr>
              <a:lnSpc>
                <a:spcPct val="80000"/>
              </a:lnSpc>
            </a:pPr>
            <a:r>
              <a:rPr lang="nl-NL" altLang="nl-NL" sz="800"/>
              <a:t>Moeite met het vertrouwen in volwassenen</a:t>
            </a:r>
          </a:p>
          <a:p>
            <a:pPr>
              <a:lnSpc>
                <a:spcPct val="80000"/>
              </a:lnSpc>
            </a:pPr>
            <a:r>
              <a:rPr lang="nl-NL" altLang="nl-NL" sz="800"/>
              <a:t>Moeite om liefde/aandacht van anderen toe te laten (geven i.p.v. ontvangen</a:t>
            </a:r>
            <a:endParaRPr lang="en-US" altLang="nl-NL" sz="800"/>
          </a:p>
          <a:p>
            <a:pPr>
              <a:lnSpc>
                <a:spcPct val="80000"/>
              </a:lnSpc>
            </a:pPr>
            <a:endParaRPr lang="nl-NL" altLang="nl-NL" sz="800"/>
          </a:p>
        </p:txBody>
      </p:sp>
    </p:spTree>
    <p:extLst>
      <p:ext uri="{BB962C8B-B14F-4D97-AF65-F5344CB8AC3E}">
        <p14:creationId xmlns:p14="http://schemas.microsoft.com/office/powerpoint/2010/main" val="1079030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Hoe pak je dit aan als hulpverlener?</a:t>
            </a:r>
          </a:p>
          <a:p>
            <a:r>
              <a:rPr lang="nl-NL" dirty="0" smtClean="0"/>
              <a:t>Dilemma achterdocht moeder</a:t>
            </a:r>
            <a:endParaRPr lang="nl-NL" dirty="0"/>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7</a:t>
            </a:fld>
            <a:endParaRPr lang="nl-NL"/>
          </a:p>
        </p:txBody>
      </p:sp>
    </p:spTree>
    <p:extLst>
      <p:ext uri="{BB962C8B-B14F-4D97-AF65-F5344CB8AC3E}">
        <p14:creationId xmlns:p14="http://schemas.microsoft.com/office/powerpoint/2010/main" val="3176403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NL" dirty="0" smtClean="0">
                <a:latin typeface="Arial" panose="020B0604020202020204" pitchFamily="34" charset="0"/>
              </a:rPr>
              <a:t>Verder is het belangrijk voor kinderen dat ze een plek hebben waar ze kunnen ontspannen, weg van thuis en de ziekte van hun ouders zoals een baantje, vrijwilligerswerk,</a:t>
            </a:r>
          </a:p>
          <a:p>
            <a:r>
              <a:rPr lang="nl-NL" altLang="nl-NL" dirty="0" smtClean="0">
                <a:latin typeface="Arial" panose="020B0604020202020204" pitchFamily="34" charset="0"/>
              </a:rPr>
              <a:t>sport, school. Zij hebben behoefte aan een plek, waar ze niet worden aangesproken op de thuissituatie.</a:t>
            </a:r>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8</a:t>
            </a:fld>
            <a:endParaRPr lang="nl-NL"/>
          </a:p>
        </p:txBody>
      </p:sp>
    </p:spTree>
    <p:extLst>
      <p:ext uri="{BB962C8B-B14F-4D97-AF65-F5344CB8AC3E}">
        <p14:creationId xmlns:p14="http://schemas.microsoft.com/office/powerpoint/2010/main" val="110383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a:defRPr/>
            </a:pPr>
            <a:fld id="{3E16581A-6BE9-444D-85C8-9162A6891317}" type="slidenum">
              <a:rPr lang="nl-NL" smtClean="0"/>
              <a:pPr>
                <a:defRPr/>
              </a:pPr>
              <a:t>9</a:t>
            </a:fld>
            <a:endParaRPr lang="nl-NL"/>
          </a:p>
        </p:txBody>
      </p:sp>
    </p:spTree>
    <p:extLst>
      <p:ext uri="{BB962C8B-B14F-4D97-AF65-F5344CB8AC3E}">
        <p14:creationId xmlns:p14="http://schemas.microsoft.com/office/powerpoint/2010/main" val="466050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71488" y="404813"/>
            <a:ext cx="7772400" cy="863600"/>
          </a:xfrm>
        </p:spPr>
        <p:txBody>
          <a:bodyPr/>
          <a:lstStyle>
            <a:lvl1pPr>
              <a:defRPr sz="4400"/>
            </a:lvl1pPr>
          </a:lstStyle>
          <a:p>
            <a:r>
              <a:rPr lang="nl-NL" smtClean="0"/>
              <a:t>Klik om de stijl te bewerken</a:t>
            </a:r>
            <a:endParaRPr lang="nl-NL"/>
          </a:p>
        </p:txBody>
      </p:sp>
      <p:sp>
        <p:nvSpPr>
          <p:cNvPr id="3075" name="Rectangle 3"/>
          <p:cNvSpPr>
            <a:spLocks noGrp="1" noChangeArrowheads="1"/>
          </p:cNvSpPr>
          <p:nvPr>
            <p:ph type="subTitle" idx="1"/>
          </p:nvPr>
        </p:nvSpPr>
        <p:spPr>
          <a:xfrm>
            <a:off x="468313" y="1341438"/>
            <a:ext cx="6400800" cy="1008062"/>
          </a:xfrm>
        </p:spPr>
        <p:txBody>
          <a:bodyPr/>
          <a:lstStyle>
            <a:lvl1pPr marL="0" indent="0">
              <a:buFontTx/>
              <a:buNone/>
              <a:defRPr sz="3200"/>
            </a:lvl1pPr>
          </a:lstStyle>
          <a:p>
            <a:r>
              <a:rPr lang="nl-NL" smtClean="0"/>
              <a:t>Klik om het opmaakprofiel van de modelondertitel te bewerken</a:t>
            </a:r>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t>Klik op het pictogram als u een afbeelding wilt toevoegen</a:t>
            </a:r>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Tree>
  </p:cSld>
  <p:clrMap bg1="lt1" tx1="dk1" bg2="lt2" tx2="dk2" accent1="accent1" accent2="accent2" accent3="accent3" accent4="accent4" accent5="accent5" accent6="accent6" hlink="hlink" folHlink="folHlink"/>
  <p:sldLayoutIdLst>
    <p:sldLayoutId id="2147483695" r:id="rId1"/>
    <p:sldLayoutId id="2147483694" r:id="rId2"/>
    <p:sldLayoutId id="2147483693" r:id="rId3"/>
    <p:sldLayoutId id="2147483692" r:id="rId4"/>
    <p:sldLayoutId id="2147483691" r:id="rId5"/>
    <p:sldLayoutId id="2147483690" r:id="rId6"/>
    <p:sldLayoutId id="2147483689" r:id="rId7"/>
    <p:sldLayoutId id="2147483688" r:id="rId8"/>
    <p:sldLayoutId id="2147483687" r:id="rId9"/>
    <p:sldLayoutId id="2147483686" r:id="rId10"/>
    <p:sldLayoutId id="2147483685" r:id="rId11"/>
  </p:sldLayoutIdLst>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defRPr>
      </a:lvl2pPr>
      <a:lvl3pPr algn="l" rtl="0" eaLnBrk="0" fontAlgn="base" hangingPunct="0">
        <a:spcBef>
          <a:spcPct val="0"/>
        </a:spcBef>
        <a:spcAft>
          <a:spcPct val="0"/>
        </a:spcAft>
        <a:defRPr sz="2800" b="1">
          <a:solidFill>
            <a:schemeClr val="tx2"/>
          </a:solidFill>
          <a:latin typeface="Arial" charset="0"/>
        </a:defRPr>
      </a:lvl3pPr>
      <a:lvl4pPr algn="l" rtl="0" eaLnBrk="0" fontAlgn="base" hangingPunct="0">
        <a:spcBef>
          <a:spcPct val="0"/>
        </a:spcBef>
        <a:spcAft>
          <a:spcPct val="0"/>
        </a:spcAft>
        <a:defRPr sz="2800" b="1">
          <a:solidFill>
            <a:schemeClr val="tx2"/>
          </a:solidFill>
          <a:latin typeface="Arial" charset="0"/>
        </a:defRPr>
      </a:lvl4pPr>
      <a:lvl5pPr algn="l" rtl="0" eaLnBrk="0" fontAlgn="base" hangingPunct="0">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342900" indent="-342900" algn="l" rtl="0" eaLnBrk="0" fontAlgn="base" hangingPunct="0">
        <a:lnSpc>
          <a:spcPct val="115000"/>
        </a:lnSpc>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wmf"/><Relationship Id="rId5" Type="http://schemas.openxmlformats.org/officeDocument/2006/relationships/oleObject" Target="../embeddings/oleObject2.bin"/><Relationship Id="rId4" Type="http://schemas.openxmlformats.org/officeDocument/2006/relationships/hyperlink" Target="https://www.youtube.com/watch?v=EwUBX02ydF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hyperlink" Target="mailto:j.van.de.nobelen@mondriaan.e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mailto:h.mos@mondriaan.eu"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71488" y="404813"/>
            <a:ext cx="8204200" cy="863600"/>
          </a:xfrm>
        </p:spPr>
        <p:txBody>
          <a:bodyPr/>
          <a:lstStyle/>
          <a:p>
            <a:pPr eaLnBrk="1" hangingPunct="1"/>
            <a:r>
              <a:rPr lang="nl-NL" dirty="0" smtClean="0"/>
              <a:t/>
            </a:r>
            <a:br>
              <a:rPr lang="nl-NL" dirty="0" smtClean="0"/>
            </a:br>
            <a:r>
              <a:rPr lang="nl-NL" dirty="0" smtClean="0"/>
              <a:t>Spreken we dezelfde taal?!</a:t>
            </a:r>
            <a:br>
              <a:rPr lang="nl-NL" dirty="0" smtClean="0"/>
            </a:br>
            <a:endParaRPr lang="nl-NL" dirty="0" smtClean="0"/>
          </a:p>
        </p:txBody>
      </p:sp>
      <p:sp>
        <p:nvSpPr>
          <p:cNvPr id="3075" name="Rectangle 3"/>
          <p:cNvSpPr>
            <a:spLocks noGrp="1" noChangeArrowheads="1"/>
          </p:cNvSpPr>
          <p:nvPr>
            <p:ph type="subTitle" idx="1"/>
          </p:nvPr>
        </p:nvSpPr>
        <p:spPr>
          <a:xfrm>
            <a:off x="611188" y="1268760"/>
            <a:ext cx="7129164" cy="1512168"/>
          </a:xfrm>
        </p:spPr>
        <p:txBody>
          <a:bodyPr/>
          <a:lstStyle/>
          <a:p>
            <a:pPr eaLnBrk="1" hangingPunct="1"/>
            <a:endParaRPr lang="en-US" sz="2800" dirty="0" smtClean="0"/>
          </a:p>
          <a:p>
            <a:pPr eaLnBrk="1" hangingPunct="1"/>
            <a:r>
              <a:rPr lang="en-US" sz="2800" dirty="0" smtClean="0"/>
              <a:t>Henriëtte Mos en Judith van de Nobelen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Behoeftes van kinderen</a:t>
            </a:r>
            <a:endParaRPr lang="nl-NL" dirty="0"/>
          </a:p>
        </p:txBody>
      </p:sp>
      <p:pic>
        <p:nvPicPr>
          <p:cNvPr id="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66835" y="1708058"/>
            <a:ext cx="3810330" cy="431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Aanleiding Casus </a:t>
            </a:r>
            <a:r>
              <a:rPr lang="nl-NL" dirty="0" err="1" smtClean="0"/>
              <a:t>Papiollon</a:t>
            </a:r>
            <a:endParaRPr lang="nl-NL" dirty="0"/>
          </a:p>
        </p:txBody>
      </p:sp>
      <p:sp>
        <p:nvSpPr>
          <p:cNvPr id="3" name="Tijdelijke aanduiding voor inhoud 2"/>
          <p:cNvSpPr>
            <a:spLocks noGrp="1"/>
          </p:cNvSpPr>
          <p:nvPr>
            <p:ph idx="1"/>
          </p:nvPr>
        </p:nvSpPr>
        <p:spPr/>
        <p:txBody>
          <a:bodyPr/>
          <a:lstStyle/>
          <a:p>
            <a:r>
              <a:rPr lang="nl-NL" dirty="0" smtClean="0"/>
              <a:t>Waar gaat het fout?</a:t>
            </a:r>
          </a:p>
          <a:p>
            <a:r>
              <a:rPr lang="nl-NL" dirty="0" smtClean="0"/>
              <a:t>Welke acties zijn hieruit gekomen?</a:t>
            </a:r>
          </a:p>
          <a:p>
            <a:r>
              <a:rPr lang="nl-NL" dirty="0" smtClean="0"/>
              <a:t>Systemisch </a:t>
            </a:r>
            <a:r>
              <a:rPr lang="nl-NL" dirty="0" smtClean="0"/>
              <a:t>werken</a:t>
            </a:r>
          </a:p>
          <a:p>
            <a:r>
              <a:rPr lang="nl-NL" dirty="0" smtClean="0"/>
              <a:t>Risicoprofiel </a:t>
            </a:r>
            <a:r>
              <a:rPr lang="nl-NL" dirty="0" err="1" smtClean="0"/>
              <a:t>kindveiligheid</a:t>
            </a:r>
            <a:endParaRPr lang="nl-NL" dirty="0" smtClean="0"/>
          </a:p>
          <a:p>
            <a:r>
              <a:rPr lang="nl-NL" dirty="0" smtClean="0"/>
              <a:t>Risicoprofiel huisbezoeken</a:t>
            </a:r>
          </a:p>
          <a:p>
            <a:r>
              <a:rPr lang="nl-NL" dirty="0" err="1" smtClean="0"/>
              <a:t>kindcheck</a:t>
            </a:r>
            <a:endParaRPr lang="nl-NL" dirty="0"/>
          </a:p>
        </p:txBody>
      </p:sp>
    </p:spTree>
    <p:extLst>
      <p:ext uri="{BB962C8B-B14F-4D97-AF65-F5344CB8AC3E}">
        <p14:creationId xmlns:p14="http://schemas.microsoft.com/office/powerpoint/2010/main" val="3570162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Filmpje </a:t>
            </a:r>
            <a:r>
              <a:rPr lang="nl-NL" dirty="0" err="1" smtClean="0"/>
              <a:t>kindcheck</a:t>
            </a:r>
            <a:endParaRPr lang="nl-NL" dirty="0"/>
          </a:p>
        </p:txBody>
      </p:sp>
      <p:sp>
        <p:nvSpPr>
          <p:cNvPr id="3" name="Tijdelijke aanduiding voor inhoud 2"/>
          <p:cNvSpPr>
            <a:spLocks noGrp="1"/>
          </p:cNvSpPr>
          <p:nvPr>
            <p:ph idx="1"/>
          </p:nvPr>
        </p:nvSpPr>
        <p:spPr/>
        <p:txBody>
          <a:bodyPr/>
          <a:lstStyle/>
          <a:p>
            <a:endParaRPr lang="nl-NL"/>
          </a:p>
        </p:txBody>
      </p:sp>
      <p:graphicFrame>
        <p:nvGraphicFramePr>
          <p:cNvPr id="2050" name="Object 2"/>
          <p:cNvGraphicFramePr>
            <a:graphicFrameLocks noChangeAspect="1"/>
          </p:cNvGraphicFramePr>
          <p:nvPr/>
        </p:nvGraphicFramePr>
        <p:xfrm>
          <a:off x="1619672" y="2924944"/>
          <a:ext cx="4968552" cy="1804369"/>
        </p:xfrm>
        <a:graphic>
          <a:graphicData uri="http://schemas.openxmlformats.org/presentationml/2006/ole">
            <mc:AlternateContent xmlns:mc="http://schemas.openxmlformats.org/markup-compatibility/2006">
              <mc:Choice xmlns:v="urn:schemas-microsoft-com:vml" Requires="v">
                <p:oleObj spid="_x0000_s2059" name="Packager Shell-object" showAsIcon="1" r:id="rId4" imgW="1206000" imgH="437400" progId="Package">
                  <p:embed/>
                </p:oleObj>
              </mc:Choice>
              <mc:Fallback>
                <p:oleObj name="Packager Shell-object" showAsIcon="1" r:id="rId4" imgW="1206000" imgH="437400" progId="Package">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2924944"/>
                        <a:ext cx="4968552" cy="1804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6542" y="0"/>
            <a:ext cx="2650916" cy="6237312"/>
          </a:xfrm>
          <a:prstGeom prst="rect">
            <a:avLst/>
          </a:prstGeom>
        </p:spPr>
      </p:pic>
    </p:spTree>
    <p:extLst>
      <p:ext uri="{BB962C8B-B14F-4D97-AF65-F5344CB8AC3E}">
        <p14:creationId xmlns:p14="http://schemas.microsoft.com/office/powerpoint/2010/main" val="3634688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Casus wie spreekt nu niet dezelfde taal?</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3290653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a:xfrm>
            <a:off x="423863" y="25400"/>
            <a:ext cx="8229600" cy="1143000"/>
          </a:xfrm>
        </p:spPr>
        <p:txBody>
          <a:bodyPr/>
          <a:lstStyle/>
          <a:p>
            <a:r>
              <a:rPr lang="nl-NL" altLang="nl-NL" dirty="0" smtClean="0">
                <a:solidFill>
                  <a:schemeClr val="bg1"/>
                </a:solidFill>
              </a:rPr>
              <a:t>Invloed </a:t>
            </a:r>
            <a:r>
              <a:rPr lang="nl-NL" altLang="nl-NL" dirty="0" err="1" smtClean="0">
                <a:solidFill>
                  <a:schemeClr val="bg1"/>
                </a:solidFill>
              </a:rPr>
              <a:t>moeilijInke</a:t>
            </a:r>
            <a:r>
              <a:rPr lang="nl-NL" altLang="nl-NL" dirty="0" smtClean="0">
                <a:solidFill>
                  <a:schemeClr val="bg1"/>
                </a:solidFill>
              </a:rPr>
              <a:t> </a:t>
            </a:r>
            <a:r>
              <a:rPr lang="nl-NL" altLang="nl-NL" dirty="0" err="1" smtClean="0">
                <a:solidFill>
                  <a:schemeClr val="bg1"/>
                </a:solidFill>
              </a:rPr>
              <a:t>omstandighdenddd</a:t>
            </a:r>
            <a:endParaRPr lang="nl-NL" altLang="nl-NL" dirty="0" smtClean="0">
              <a:solidFill>
                <a:schemeClr val="bg1"/>
              </a:solidFill>
            </a:endParaRPr>
          </a:p>
        </p:txBody>
      </p:sp>
      <p:sp>
        <p:nvSpPr>
          <p:cNvPr id="8195" name="Tijdelijke aanduiding voor inhoud 2"/>
          <p:cNvSpPr>
            <a:spLocks noGrp="1"/>
          </p:cNvSpPr>
          <p:nvPr>
            <p:ph idx="1"/>
          </p:nvPr>
        </p:nvSpPr>
        <p:spPr/>
        <p:txBody>
          <a:bodyPr/>
          <a:lstStyle/>
          <a:p>
            <a:pPr marL="0" indent="0">
              <a:buNone/>
            </a:pPr>
            <a:r>
              <a:rPr lang="nl-NL" altLang="nl-NL" b="1" dirty="0" smtClean="0"/>
              <a:t>Invloed moeilijke omstandigheden</a:t>
            </a:r>
          </a:p>
          <a:p>
            <a:pPr marL="0" indent="0">
              <a:buNone/>
            </a:pPr>
            <a:endParaRPr lang="nl-NL" altLang="nl-NL" dirty="0" smtClean="0"/>
          </a:p>
          <a:p>
            <a:r>
              <a:rPr lang="nl-NL" altLang="nl-NL" dirty="0" smtClean="0"/>
              <a:t>Op functioneren gezin</a:t>
            </a:r>
          </a:p>
          <a:p>
            <a:r>
              <a:rPr lang="nl-NL" altLang="nl-NL" dirty="0" smtClean="0"/>
              <a:t>Op invulling ouderschap</a:t>
            </a:r>
          </a:p>
          <a:p>
            <a:r>
              <a:rPr lang="nl-NL" altLang="nl-NL" dirty="0" smtClean="0"/>
              <a:t>Op ontwikkeling kinderen</a:t>
            </a:r>
          </a:p>
        </p:txBody>
      </p:sp>
      <p:pic>
        <p:nvPicPr>
          <p:cNvPr id="8196" name="Afbeelding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6825" y="3716338"/>
            <a:ext cx="230663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27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Stress en ouderschap</a:t>
            </a:r>
            <a:endParaRPr lang="nl-NL" dirty="0"/>
          </a:p>
        </p:txBody>
      </p:sp>
      <p:pic>
        <p:nvPicPr>
          <p:cNvPr id="4" name="Picture 4" descr="parenting-perfect-enemy-of-goo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57350" y="2034381"/>
            <a:ext cx="58293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8573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 gesprek met de ouder</a:t>
            </a:r>
            <a:endParaRPr lang="nl-NL" dirty="0"/>
          </a:p>
        </p:txBody>
      </p:sp>
      <p:sp>
        <p:nvSpPr>
          <p:cNvPr id="3" name="Tijdelijke aanduiding voor inhoud 2"/>
          <p:cNvSpPr>
            <a:spLocks noGrp="1"/>
          </p:cNvSpPr>
          <p:nvPr>
            <p:ph idx="1"/>
          </p:nvPr>
        </p:nvSpPr>
        <p:spPr/>
        <p:txBody>
          <a:bodyPr/>
          <a:lstStyle/>
          <a:p>
            <a:pPr eaLnBrk="1" hangingPunct="1">
              <a:lnSpc>
                <a:spcPct val="90000"/>
              </a:lnSpc>
            </a:pPr>
            <a:r>
              <a:rPr lang="nl-NL" altLang="nl-NL" sz="2400" dirty="0" smtClean="0"/>
              <a:t>eerlijk </a:t>
            </a:r>
            <a:r>
              <a:rPr lang="nl-NL" altLang="nl-NL" sz="2400" dirty="0"/>
              <a:t>wat er aan de hand is</a:t>
            </a:r>
          </a:p>
          <a:p>
            <a:pPr eaLnBrk="1" hangingPunct="1">
              <a:lnSpc>
                <a:spcPct val="90000"/>
              </a:lnSpc>
            </a:pPr>
            <a:r>
              <a:rPr lang="nl-NL" altLang="nl-NL" sz="2400" dirty="0"/>
              <a:t>Luister naar je kind</a:t>
            </a:r>
          </a:p>
          <a:p>
            <a:pPr eaLnBrk="1" hangingPunct="1">
              <a:lnSpc>
                <a:spcPct val="90000"/>
              </a:lnSpc>
            </a:pPr>
            <a:r>
              <a:rPr lang="nl-NL" altLang="nl-NL" sz="2400" dirty="0"/>
              <a:t>Kijk naar je kind</a:t>
            </a:r>
          </a:p>
          <a:p>
            <a:pPr eaLnBrk="1" hangingPunct="1">
              <a:lnSpc>
                <a:spcPct val="90000"/>
              </a:lnSpc>
            </a:pPr>
            <a:r>
              <a:rPr lang="nl-NL" altLang="nl-NL" sz="2400" dirty="0"/>
              <a:t>Zorg voor een vaste gang van zaken (kalender)</a:t>
            </a:r>
          </a:p>
          <a:p>
            <a:pPr eaLnBrk="1" hangingPunct="1">
              <a:lnSpc>
                <a:spcPct val="90000"/>
              </a:lnSpc>
            </a:pPr>
            <a:r>
              <a:rPr lang="nl-NL" altLang="nl-NL" sz="2400" dirty="0"/>
              <a:t>Betrek er anderen bij (familie, school, buren)</a:t>
            </a:r>
          </a:p>
          <a:p>
            <a:pPr eaLnBrk="1" hangingPunct="1">
              <a:lnSpc>
                <a:spcPct val="90000"/>
              </a:lnSpc>
            </a:pPr>
            <a:r>
              <a:rPr lang="nl-NL" altLang="nl-NL" sz="2400" dirty="0"/>
              <a:t>Informeer school</a:t>
            </a:r>
          </a:p>
          <a:p>
            <a:pPr eaLnBrk="1" hangingPunct="1">
              <a:lnSpc>
                <a:spcPct val="90000"/>
              </a:lnSpc>
            </a:pPr>
            <a:r>
              <a:rPr lang="nl-NL" altLang="nl-NL" sz="2400" dirty="0"/>
              <a:t>Een vertrouwenspersoon voor je kind</a:t>
            </a:r>
          </a:p>
          <a:p>
            <a:pPr eaLnBrk="1" hangingPunct="1">
              <a:lnSpc>
                <a:spcPct val="90000"/>
              </a:lnSpc>
            </a:pPr>
            <a:r>
              <a:rPr lang="nl-NL" altLang="nl-NL" sz="2400" dirty="0"/>
              <a:t>Zorg goed voor jezelf als ouder</a:t>
            </a:r>
          </a:p>
          <a:p>
            <a:pPr eaLnBrk="1" hangingPunct="1">
              <a:lnSpc>
                <a:spcPct val="90000"/>
              </a:lnSpc>
            </a:pPr>
            <a:r>
              <a:rPr lang="nl-NL" altLang="nl-NL" sz="2400" dirty="0"/>
              <a:t>Zorg voor leuke activiteiten en (extra) ‘aandacht momentjes</a:t>
            </a:r>
            <a:r>
              <a:rPr lang="nl-NL" altLang="nl-NL" sz="2400" dirty="0" smtClean="0"/>
              <a:t>’</a:t>
            </a:r>
            <a:r>
              <a:rPr lang="nl-NL" altLang="nl-NL" sz="2400" dirty="0"/>
              <a:t> Vertel </a:t>
            </a:r>
          </a:p>
          <a:p>
            <a:pPr eaLnBrk="1" hangingPunct="1">
              <a:lnSpc>
                <a:spcPct val="90000"/>
              </a:lnSpc>
            </a:pPr>
            <a:r>
              <a:rPr lang="nl-NL" altLang="nl-NL" sz="2400" dirty="0"/>
              <a:t>Het belangrijkste: die knipoog of die knuffel!</a:t>
            </a:r>
            <a:endParaRPr lang="en-US" altLang="nl-NL" sz="2400" dirty="0"/>
          </a:p>
          <a:p>
            <a:endParaRPr lang="nl-NL" dirty="0"/>
          </a:p>
        </p:txBody>
      </p:sp>
    </p:spTree>
    <p:extLst>
      <p:ext uri="{BB962C8B-B14F-4D97-AF65-F5344CB8AC3E}">
        <p14:creationId xmlns:p14="http://schemas.microsoft.com/office/powerpoint/2010/main" val="14398205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“Goed genoeg” ouder</a:t>
            </a:r>
            <a:endParaRPr lang="nl-NL" dirty="0"/>
          </a:p>
        </p:txBody>
      </p:sp>
      <p:sp>
        <p:nvSpPr>
          <p:cNvPr id="3" name="Tijdelijke aanduiding voor inhoud 2"/>
          <p:cNvSpPr>
            <a:spLocks noGrp="1"/>
          </p:cNvSpPr>
          <p:nvPr>
            <p:ph idx="1"/>
          </p:nvPr>
        </p:nvSpPr>
        <p:spPr/>
        <p:txBody>
          <a:bodyPr/>
          <a:lstStyle/>
          <a:p>
            <a:r>
              <a:rPr lang="nl-NL" altLang="nl-NL" dirty="0"/>
              <a:t>Verzorging, voeding en bescherming</a:t>
            </a:r>
          </a:p>
          <a:p>
            <a:r>
              <a:rPr lang="nl-NL" altLang="nl-NL" dirty="0"/>
              <a:t>Liefde, zorg en verbinding</a:t>
            </a:r>
          </a:p>
          <a:p>
            <a:r>
              <a:rPr lang="nl-NL" altLang="nl-NL" dirty="0"/>
              <a:t>Structuur, grenzen en eisen</a:t>
            </a:r>
          </a:p>
          <a:p>
            <a:r>
              <a:rPr lang="nl-NL" altLang="nl-NL" dirty="0"/>
              <a:t>Stimuleren ontwikkeling</a:t>
            </a:r>
          </a:p>
          <a:p>
            <a:r>
              <a:rPr lang="nl-NL" altLang="nl-NL" dirty="0"/>
              <a:t>Kind </a:t>
            </a:r>
            <a:r>
              <a:rPr lang="nl-NL" altLang="nl-NL" dirty="0" err="1"/>
              <a:t>kind</a:t>
            </a:r>
            <a:r>
              <a:rPr lang="nl-NL" altLang="nl-NL" dirty="0"/>
              <a:t> kunnen laten zijn</a:t>
            </a:r>
          </a:p>
          <a:p>
            <a:endParaRPr lang="nl-NL" dirty="0"/>
          </a:p>
        </p:txBody>
      </p:sp>
    </p:spTree>
    <p:extLst>
      <p:ext uri="{BB962C8B-B14F-4D97-AF65-F5344CB8AC3E}">
        <p14:creationId xmlns:p14="http://schemas.microsoft.com/office/powerpoint/2010/main" val="1969596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Signalen dat opvoeden even iets te veel is</a:t>
            </a:r>
            <a:endParaRPr lang="nl-NL" dirty="0"/>
          </a:p>
        </p:txBody>
      </p:sp>
      <p:sp>
        <p:nvSpPr>
          <p:cNvPr id="3" name="Tijdelijke aanduiding voor inhoud 2"/>
          <p:cNvSpPr>
            <a:spLocks noGrp="1"/>
          </p:cNvSpPr>
          <p:nvPr>
            <p:ph idx="1"/>
          </p:nvPr>
        </p:nvSpPr>
        <p:spPr/>
        <p:txBody>
          <a:bodyPr/>
          <a:lstStyle/>
          <a:p>
            <a:pPr eaLnBrk="1" hangingPunct="1">
              <a:lnSpc>
                <a:spcPct val="90000"/>
              </a:lnSpc>
              <a:defRPr/>
            </a:pPr>
            <a:r>
              <a:rPr lang="nl-NL" altLang="nl-NL" dirty="0" smtClean="0"/>
              <a:t>niets </a:t>
            </a:r>
            <a:r>
              <a:rPr lang="nl-NL" altLang="nl-NL" dirty="0"/>
              <a:t>meer </a:t>
            </a:r>
            <a:r>
              <a:rPr lang="nl-NL" altLang="nl-NL" dirty="0" smtClean="0"/>
              <a:t>van het </a:t>
            </a:r>
            <a:r>
              <a:rPr lang="nl-NL" altLang="nl-NL" dirty="0"/>
              <a:t>kind </a:t>
            </a:r>
            <a:r>
              <a:rPr lang="nl-NL" altLang="nl-NL" dirty="0" smtClean="0"/>
              <a:t>kan </a:t>
            </a:r>
            <a:r>
              <a:rPr lang="nl-NL" altLang="nl-NL" dirty="0"/>
              <a:t>verdragen</a:t>
            </a:r>
          </a:p>
          <a:p>
            <a:pPr eaLnBrk="1" hangingPunct="1">
              <a:lnSpc>
                <a:spcPct val="90000"/>
              </a:lnSpc>
              <a:defRPr/>
            </a:pPr>
            <a:r>
              <a:rPr lang="nl-NL" altLang="nl-NL" dirty="0"/>
              <a:t>steeds boos uitvalt tegen </a:t>
            </a:r>
            <a:r>
              <a:rPr lang="nl-NL" altLang="nl-NL" dirty="0" smtClean="0"/>
              <a:t>het </a:t>
            </a:r>
            <a:r>
              <a:rPr lang="nl-NL" altLang="nl-NL" dirty="0"/>
              <a:t>kind</a:t>
            </a:r>
          </a:p>
          <a:p>
            <a:pPr eaLnBrk="1" hangingPunct="1">
              <a:lnSpc>
                <a:spcPct val="90000"/>
              </a:lnSpc>
              <a:defRPr/>
            </a:pPr>
            <a:r>
              <a:rPr lang="nl-NL" altLang="nl-NL" dirty="0"/>
              <a:t>denkt dat </a:t>
            </a:r>
            <a:r>
              <a:rPr lang="nl-NL" altLang="nl-NL" dirty="0" smtClean="0"/>
              <a:t>het </a:t>
            </a:r>
            <a:r>
              <a:rPr lang="nl-NL" altLang="nl-NL" dirty="0"/>
              <a:t>kind dingen expres doet, om </a:t>
            </a:r>
            <a:r>
              <a:rPr lang="nl-NL" altLang="nl-NL" dirty="0" smtClean="0"/>
              <a:t>hem/haar </a:t>
            </a:r>
            <a:r>
              <a:rPr lang="nl-NL" altLang="nl-NL" dirty="0"/>
              <a:t>dwars te zitten</a:t>
            </a:r>
          </a:p>
          <a:p>
            <a:pPr eaLnBrk="1" hangingPunct="1">
              <a:lnSpc>
                <a:spcPct val="90000"/>
              </a:lnSpc>
              <a:defRPr/>
            </a:pPr>
            <a:r>
              <a:rPr lang="nl-NL" altLang="nl-NL" dirty="0"/>
              <a:t>geen leuke momenten meer hebt met </a:t>
            </a:r>
            <a:r>
              <a:rPr lang="nl-NL" altLang="nl-NL" dirty="0" smtClean="0"/>
              <a:t>het </a:t>
            </a:r>
            <a:r>
              <a:rPr lang="nl-NL" altLang="nl-NL" dirty="0"/>
              <a:t>kind</a:t>
            </a:r>
          </a:p>
          <a:p>
            <a:pPr eaLnBrk="1" hangingPunct="1">
              <a:lnSpc>
                <a:spcPct val="90000"/>
              </a:lnSpc>
              <a:defRPr/>
            </a:pPr>
            <a:r>
              <a:rPr lang="nl-NL" altLang="nl-NL" dirty="0"/>
              <a:t>niets positiefs over </a:t>
            </a:r>
            <a:r>
              <a:rPr lang="nl-NL" altLang="nl-NL" dirty="0" smtClean="0"/>
              <a:t>het </a:t>
            </a:r>
            <a:r>
              <a:rPr lang="nl-NL" altLang="nl-NL" dirty="0"/>
              <a:t>kind </a:t>
            </a:r>
            <a:r>
              <a:rPr lang="nl-NL" altLang="nl-NL" dirty="0" smtClean="0"/>
              <a:t>kunnen </a:t>
            </a:r>
            <a:r>
              <a:rPr lang="nl-NL" altLang="nl-NL" dirty="0"/>
              <a:t>bedenken</a:t>
            </a:r>
          </a:p>
          <a:p>
            <a:pPr eaLnBrk="1" hangingPunct="1">
              <a:lnSpc>
                <a:spcPct val="90000"/>
              </a:lnSpc>
              <a:defRPr/>
            </a:pPr>
            <a:r>
              <a:rPr lang="nl-NL" altLang="nl-NL" dirty="0"/>
              <a:t>blij bent </a:t>
            </a:r>
            <a:r>
              <a:rPr lang="nl-NL" altLang="nl-NL" dirty="0" smtClean="0"/>
              <a:t>wanneer het kind </a:t>
            </a:r>
            <a:r>
              <a:rPr lang="nl-NL" altLang="nl-NL" dirty="0"/>
              <a:t>uit de buurt is.</a:t>
            </a:r>
          </a:p>
          <a:p>
            <a:pPr eaLnBrk="1" hangingPunct="1">
              <a:lnSpc>
                <a:spcPct val="90000"/>
              </a:lnSpc>
              <a:defRPr/>
            </a:pPr>
            <a:r>
              <a:rPr lang="nl-NL" altLang="nl-NL" dirty="0"/>
              <a:t>vaker straft dan </a:t>
            </a:r>
            <a:r>
              <a:rPr lang="nl-NL" altLang="nl-NL" dirty="0" smtClean="0"/>
              <a:t>de ouder eigenlijk wil</a:t>
            </a:r>
            <a:endParaRPr lang="nl-NL" altLang="nl-NL" dirty="0"/>
          </a:p>
          <a:p>
            <a:pPr eaLnBrk="1" hangingPunct="1">
              <a:lnSpc>
                <a:spcPct val="90000"/>
              </a:lnSpc>
              <a:defRPr/>
            </a:pPr>
            <a:r>
              <a:rPr lang="nl-NL" altLang="nl-NL" dirty="0"/>
              <a:t>opvoeden als een last ervaart</a:t>
            </a:r>
          </a:p>
        </p:txBody>
      </p:sp>
    </p:spTree>
    <p:extLst>
      <p:ext uri="{BB962C8B-B14F-4D97-AF65-F5344CB8AC3E}">
        <p14:creationId xmlns:p14="http://schemas.microsoft.com/office/powerpoint/2010/main" val="198881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Het kan iedereen overkomen</a:t>
            </a:r>
            <a:endParaRPr lang="nl-NL" dirty="0"/>
          </a:p>
        </p:txBody>
      </p:sp>
      <p:pic>
        <p:nvPicPr>
          <p:cNvPr id="4" name="Picture 5" descr="stres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947249" y="1600200"/>
            <a:ext cx="52495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str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8538" y="1700213"/>
            <a:ext cx="504825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helpt kinderen als hun ouders een probleem hebben?</a:t>
            </a:r>
            <a:endParaRPr lang="nl-NL" dirty="0"/>
          </a:p>
        </p:txBody>
      </p:sp>
      <p:sp>
        <p:nvSpPr>
          <p:cNvPr id="3" name="Tijdelijke aanduiding voor inhoud 2"/>
          <p:cNvSpPr>
            <a:spLocks noGrp="1"/>
          </p:cNvSpPr>
          <p:nvPr>
            <p:ph idx="1"/>
          </p:nvPr>
        </p:nvSpPr>
        <p:spPr/>
        <p:txBody>
          <a:bodyPr/>
          <a:lstStyle/>
          <a:p>
            <a:pPr>
              <a:lnSpc>
                <a:spcPct val="90000"/>
              </a:lnSpc>
            </a:pPr>
            <a:r>
              <a:rPr lang="en-US" dirty="0" err="1" smtClean="0"/>
              <a:t>Praten</a:t>
            </a:r>
            <a:r>
              <a:rPr lang="en-US" dirty="0" smtClean="0"/>
              <a:t> </a:t>
            </a:r>
            <a:r>
              <a:rPr lang="en-US" dirty="0" err="1" smtClean="0"/>
              <a:t>helpt</a:t>
            </a:r>
            <a:r>
              <a:rPr lang="en-US" dirty="0" smtClean="0"/>
              <a:t>!</a:t>
            </a:r>
          </a:p>
          <a:p>
            <a:pPr>
              <a:lnSpc>
                <a:spcPct val="90000"/>
              </a:lnSpc>
            </a:pPr>
            <a:r>
              <a:rPr lang="en-US" dirty="0" err="1" smtClean="0"/>
              <a:t>Een</a:t>
            </a:r>
            <a:r>
              <a:rPr lang="en-US" dirty="0" smtClean="0"/>
              <a:t> </a:t>
            </a:r>
            <a:r>
              <a:rPr lang="en-US" dirty="0" err="1" smtClean="0"/>
              <a:t>heldere</a:t>
            </a:r>
            <a:r>
              <a:rPr lang="en-US" dirty="0" smtClean="0"/>
              <a:t> </a:t>
            </a:r>
            <a:r>
              <a:rPr lang="en-US" dirty="0" err="1" smtClean="0"/>
              <a:t>kijk</a:t>
            </a:r>
            <a:r>
              <a:rPr lang="en-US" dirty="0" smtClean="0"/>
              <a:t> op de </a:t>
            </a:r>
            <a:r>
              <a:rPr lang="en-US" dirty="0" err="1" smtClean="0"/>
              <a:t>ouderlijke</a:t>
            </a:r>
            <a:r>
              <a:rPr lang="en-US" dirty="0" smtClean="0"/>
              <a:t> </a:t>
            </a:r>
            <a:r>
              <a:rPr lang="en-US" dirty="0" err="1" smtClean="0"/>
              <a:t>problematiek</a:t>
            </a:r>
            <a:r>
              <a:rPr lang="en-US" dirty="0" smtClean="0"/>
              <a:t>.</a:t>
            </a:r>
          </a:p>
          <a:p>
            <a:pPr>
              <a:lnSpc>
                <a:spcPct val="90000"/>
              </a:lnSpc>
            </a:pPr>
            <a:r>
              <a:rPr lang="en-US" dirty="0" err="1" smtClean="0"/>
              <a:t>Goede</a:t>
            </a:r>
            <a:r>
              <a:rPr lang="en-US" dirty="0" smtClean="0"/>
              <a:t> </a:t>
            </a:r>
            <a:r>
              <a:rPr lang="en-US" dirty="0" err="1" smtClean="0"/>
              <a:t>ouder</a:t>
            </a:r>
            <a:r>
              <a:rPr lang="en-US" dirty="0" smtClean="0"/>
              <a:t>-kind </a:t>
            </a:r>
            <a:r>
              <a:rPr lang="en-US" dirty="0" err="1" smtClean="0"/>
              <a:t>relatie</a:t>
            </a:r>
            <a:endParaRPr lang="en-US" dirty="0" smtClean="0"/>
          </a:p>
          <a:p>
            <a:pPr>
              <a:lnSpc>
                <a:spcPct val="90000"/>
              </a:lnSpc>
            </a:pPr>
            <a:r>
              <a:rPr lang="en-US" dirty="0" err="1" smtClean="0"/>
              <a:t>Steun</a:t>
            </a:r>
            <a:endParaRPr lang="en-US" dirty="0" smtClean="0"/>
          </a:p>
          <a:p>
            <a:pPr>
              <a:lnSpc>
                <a:spcPct val="90000"/>
              </a:lnSpc>
            </a:pPr>
            <a:r>
              <a:rPr lang="en-US" dirty="0" err="1" smtClean="0"/>
              <a:t>Voldoende</a:t>
            </a:r>
            <a:r>
              <a:rPr lang="en-US" dirty="0" smtClean="0"/>
              <a:t> </a:t>
            </a:r>
            <a:r>
              <a:rPr lang="en-US" dirty="0" err="1" smtClean="0"/>
              <a:t>sociale</a:t>
            </a:r>
            <a:r>
              <a:rPr lang="en-US" dirty="0" smtClean="0"/>
              <a:t> </a:t>
            </a:r>
            <a:r>
              <a:rPr lang="en-US" dirty="0" err="1" smtClean="0"/>
              <a:t>vaardigheden</a:t>
            </a:r>
            <a:endParaRPr lang="en-US" dirty="0" smtClean="0"/>
          </a:p>
          <a:p>
            <a:pPr>
              <a:lnSpc>
                <a:spcPct val="90000"/>
              </a:lnSpc>
            </a:pPr>
            <a:r>
              <a:rPr lang="en-US" dirty="0" err="1" smtClean="0"/>
              <a:t>Een</a:t>
            </a:r>
            <a:r>
              <a:rPr lang="en-US" dirty="0" smtClean="0"/>
              <a:t> </a:t>
            </a:r>
            <a:r>
              <a:rPr lang="en-US" dirty="0" err="1" smtClean="0"/>
              <a:t>vaste</a:t>
            </a:r>
            <a:r>
              <a:rPr lang="en-US" dirty="0" smtClean="0"/>
              <a:t> gang van </a:t>
            </a:r>
            <a:r>
              <a:rPr lang="en-US" dirty="0" err="1" smtClean="0"/>
              <a:t>zaken</a:t>
            </a:r>
            <a:r>
              <a:rPr lang="en-US" dirty="0" smtClean="0"/>
              <a:t> die </a:t>
            </a:r>
            <a:r>
              <a:rPr lang="en-US" dirty="0" err="1" smtClean="0"/>
              <a:t>doorgang</a:t>
            </a:r>
            <a:r>
              <a:rPr lang="en-US" dirty="0" smtClean="0"/>
              <a:t> </a:t>
            </a:r>
            <a:r>
              <a:rPr lang="en-US" dirty="0" err="1" smtClean="0"/>
              <a:t>vindt</a:t>
            </a:r>
            <a:endParaRPr lang="en-US" dirty="0" smtClean="0"/>
          </a:p>
          <a:p>
            <a:pPr>
              <a:lnSpc>
                <a:spcPct val="90000"/>
              </a:lnSpc>
            </a:pPr>
            <a:r>
              <a:rPr lang="en-US" dirty="0" err="1" smtClean="0"/>
              <a:t>Activiteiten</a:t>
            </a:r>
            <a:r>
              <a:rPr lang="en-US" dirty="0" smtClean="0"/>
              <a:t> </a:t>
            </a:r>
            <a:r>
              <a:rPr lang="en-US" dirty="0" err="1" smtClean="0"/>
              <a:t>buitenshuis</a:t>
            </a:r>
            <a:endParaRPr lang="en-US" dirty="0" smtClean="0"/>
          </a:p>
          <a:p>
            <a:pPr>
              <a:lnSpc>
                <a:spcPct val="90000"/>
              </a:lnSpc>
            </a:pPr>
            <a:r>
              <a:rPr lang="en-US" dirty="0" err="1" smtClean="0"/>
              <a:t>Een</a:t>
            </a:r>
            <a:r>
              <a:rPr lang="en-US" dirty="0" smtClean="0"/>
              <a:t> </a:t>
            </a:r>
            <a:r>
              <a:rPr lang="en-US" dirty="0" err="1" smtClean="0"/>
              <a:t>knipoog</a:t>
            </a:r>
            <a:r>
              <a:rPr lang="en-US" dirty="0" smtClean="0"/>
              <a:t> en </a:t>
            </a:r>
            <a:r>
              <a:rPr lang="en-US" dirty="0" err="1" smtClean="0"/>
              <a:t>een</a:t>
            </a:r>
            <a:r>
              <a:rPr lang="en-US" dirty="0" smtClean="0"/>
              <a:t> </a:t>
            </a:r>
            <a:r>
              <a:rPr lang="en-US" dirty="0" err="1" smtClean="0"/>
              <a:t>knuffel</a:t>
            </a:r>
            <a:endParaRPr lang="nl-NL" dirty="0" smtClean="0"/>
          </a:p>
          <a:p>
            <a:endParaRPr lang="nl-NL"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ectangle 2"/>
          <p:cNvSpPr>
            <a:spLocks noGrp="1"/>
          </p:cNvSpPr>
          <p:nvPr>
            <p:ph type="title"/>
          </p:nvPr>
        </p:nvSpPr>
        <p:spPr>
          <a:xfrm>
            <a:off x="272955" y="188639"/>
            <a:ext cx="8570793" cy="1371601"/>
          </a:xfrm>
          <a:prstGeom prst="rect">
            <a:avLst/>
          </a:prstGeom>
        </p:spPr>
        <p:txBody>
          <a:bodyPr>
            <a:normAutofit/>
          </a:bodyPr>
          <a:lstStyle>
            <a:lvl1pPr>
              <a:defRPr sz="3200"/>
            </a:lvl1pPr>
          </a:lstStyle>
          <a:p>
            <a:r>
              <a:rPr lang="nl-NL" sz="2800" dirty="0" smtClean="0"/>
              <a:t>Mogelijke gevolgen en de b</a:t>
            </a:r>
            <a:r>
              <a:rPr sz="2800" dirty="0" err="1" smtClean="0"/>
              <a:t>eschermende</a:t>
            </a:r>
            <a:r>
              <a:rPr sz="2800" dirty="0" smtClean="0"/>
              <a:t> </a:t>
            </a:r>
            <a:r>
              <a:rPr sz="2800" dirty="0" err="1"/>
              <a:t>factoren</a:t>
            </a:r>
            <a:endParaRPr sz="2800" dirty="0"/>
          </a:p>
        </p:txBody>
      </p:sp>
      <p:sp>
        <p:nvSpPr>
          <p:cNvPr id="144" name="Rectangle 3"/>
          <p:cNvSpPr>
            <a:spLocks noGrp="1"/>
          </p:cNvSpPr>
          <p:nvPr>
            <p:ph type="body" idx="1"/>
          </p:nvPr>
        </p:nvSpPr>
        <p:spPr>
          <a:xfrm>
            <a:off x="272956" y="1412775"/>
            <a:ext cx="8570792" cy="4176466"/>
          </a:xfrm>
          <a:prstGeom prst="rect">
            <a:avLst/>
          </a:prstGeom>
        </p:spPr>
        <p:txBody>
          <a:bodyPr>
            <a:normAutofit/>
          </a:bodyPr>
          <a:lstStyle/>
          <a:p>
            <a:pPr>
              <a:spcBef>
                <a:spcPts val="500"/>
              </a:spcBef>
              <a:defRPr sz="2400"/>
            </a:pPr>
            <a:endParaRPr lang="nl-NL" dirty="0" smtClean="0"/>
          </a:p>
          <a:p>
            <a:pPr marL="0" indent="0">
              <a:spcBef>
                <a:spcPts val="500"/>
              </a:spcBef>
              <a:buNone/>
              <a:defRPr sz="2400"/>
            </a:pPr>
            <a:r>
              <a:rPr lang="nl-NL" sz="2000" dirty="0" smtClean="0"/>
              <a:t>Isolement rondom het thema:			</a:t>
            </a:r>
            <a:r>
              <a:rPr sz="2000" dirty="0" err="1" smtClean="0"/>
              <a:t>Praten</a:t>
            </a:r>
            <a:r>
              <a:rPr sz="2000" dirty="0" smtClean="0"/>
              <a:t> </a:t>
            </a:r>
            <a:r>
              <a:rPr sz="2000" dirty="0" err="1"/>
              <a:t>helpt</a:t>
            </a:r>
            <a:r>
              <a:rPr sz="2000" dirty="0"/>
              <a:t>!</a:t>
            </a:r>
          </a:p>
          <a:p>
            <a:pPr marL="0" indent="0">
              <a:spcBef>
                <a:spcPts val="500"/>
              </a:spcBef>
              <a:buNone/>
              <a:defRPr sz="2400"/>
            </a:pPr>
            <a:r>
              <a:rPr lang="nl-NL" sz="2000" dirty="0" smtClean="0"/>
              <a:t>Niet begrijpen, schuld en schaamte</a:t>
            </a:r>
            <a:r>
              <a:rPr lang="nl-NL" sz="2000" dirty="0"/>
              <a:t>	</a:t>
            </a:r>
            <a:r>
              <a:rPr lang="nl-NL" sz="2000" dirty="0" smtClean="0"/>
              <a:t>	Kennis &amp; </a:t>
            </a:r>
            <a:r>
              <a:rPr sz="2000" dirty="0" err="1" smtClean="0"/>
              <a:t>Inzicht</a:t>
            </a:r>
            <a:r>
              <a:rPr lang="nl-NL" sz="2000" dirty="0" smtClean="0"/>
              <a:t> </a:t>
            </a:r>
            <a:endParaRPr sz="2000" dirty="0"/>
          </a:p>
          <a:p>
            <a:pPr marL="0" indent="0">
              <a:spcBef>
                <a:spcPts val="500"/>
              </a:spcBef>
              <a:buNone/>
              <a:defRPr sz="2400"/>
            </a:pPr>
            <a:r>
              <a:rPr lang="nl-NL" sz="2000" dirty="0" smtClean="0"/>
              <a:t>Taboe, eenzaamheid, gebrek aan aandacht	</a:t>
            </a:r>
            <a:r>
              <a:rPr sz="2000" dirty="0" err="1" smtClean="0"/>
              <a:t>Sociale</a:t>
            </a:r>
            <a:r>
              <a:rPr sz="2000" dirty="0" smtClean="0"/>
              <a:t> </a:t>
            </a:r>
            <a:r>
              <a:rPr sz="2000" dirty="0" err="1"/>
              <a:t>steun</a:t>
            </a:r>
            <a:endParaRPr sz="2000" dirty="0"/>
          </a:p>
          <a:p>
            <a:pPr marL="0" indent="0">
              <a:spcBef>
                <a:spcPts val="500"/>
              </a:spcBef>
              <a:buNone/>
              <a:defRPr sz="2400"/>
            </a:pPr>
            <a:r>
              <a:rPr lang="nl-NL" sz="2000" dirty="0" smtClean="0"/>
              <a:t>Beschermen en loyaliteit (parentificatie)		</a:t>
            </a:r>
            <a:r>
              <a:rPr sz="2000" dirty="0" err="1" smtClean="0"/>
              <a:t>Vertrouwenspersoon</a:t>
            </a:r>
            <a:endParaRPr sz="2000" dirty="0"/>
          </a:p>
          <a:p>
            <a:pPr marL="0" indent="0">
              <a:spcBef>
                <a:spcPts val="500"/>
              </a:spcBef>
              <a:buNone/>
              <a:defRPr sz="2400"/>
            </a:pPr>
            <a:r>
              <a:rPr lang="nl-NL" sz="2000" dirty="0" smtClean="0"/>
              <a:t>Gebrek aan voldoende afleiding: 		</a:t>
            </a:r>
            <a:r>
              <a:rPr sz="2000" dirty="0" err="1" smtClean="0"/>
              <a:t>Activiteiten</a:t>
            </a:r>
            <a:r>
              <a:rPr sz="2000" dirty="0" smtClean="0"/>
              <a:t> </a:t>
            </a:r>
            <a:r>
              <a:rPr sz="2000" dirty="0" err="1"/>
              <a:t>buitenshuis</a:t>
            </a:r>
            <a:endParaRPr sz="2000" dirty="0"/>
          </a:p>
          <a:p>
            <a:pPr marL="0" indent="0">
              <a:spcBef>
                <a:spcPts val="500"/>
              </a:spcBef>
              <a:buNone/>
              <a:defRPr sz="2400"/>
            </a:pPr>
            <a:r>
              <a:rPr lang="nl-NL" sz="2000" dirty="0" smtClean="0"/>
              <a:t>Tekort aan voorspelbaarheid:			Inzet van netwerk </a:t>
            </a:r>
          </a:p>
          <a:p>
            <a:pPr marL="0" indent="0">
              <a:spcBef>
                <a:spcPts val="500"/>
              </a:spcBef>
              <a:buNone/>
              <a:defRPr sz="2400"/>
            </a:pPr>
            <a:r>
              <a:rPr lang="nl-NL" sz="2000" dirty="0" smtClean="0"/>
              <a:t>		   </a:t>
            </a:r>
          </a:p>
          <a:p>
            <a:pPr marL="0" indent="0">
              <a:spcBef>
                <a:spcPts val="500"/>
              </a:spcBef>
              <a:buNone/>
              <a:defRPr sz="2400"/>
            </a:pPr>
            <a:r>
              <a:rPr lang="nl-NL" sz="2000" dirty="0"/>
              <a:t>	</a:t>
            </a:r>
            <a:r>
              <a:rPr lang="nl-NL" sz="2000" dirty="0" smtClean="0"/>
              <a:t>	</a:t>
            </a:r>
            <a:r>
              <a:rPr sz="2000" b="1" dirty="0" err="1" smtClean="0"/>
              <a:t>Een</a:t>
            </a:r>
            <a:r>
              <a:rPr sz="2000" b="1" dirty="0" smtClean="0"/>
              <a:t> </a:t>
            </a:r>
            <a:r>
              <a:rPr sz="2000" b="1" dirty="0" err="1"/>
              <a:t>knipoog</a:t>
            </a:r>
            <a:r>
              <a:rPr sz="2000" b="1" dirty="0"/>
              <a:t> en </a:t>
            </a:r>
            <a:r>
              <a:rPr sz="2000" b="1" dirty="0" err="1"/>
              <a:t>een</a:t>
            </a:r>
            <a:r>
              <a:rPr sz="2000" b="1" dirty="0"/>
              <a:t> </a:t>
            </a:r>
            <a:r>
              <a:rPr sz="2000" b="1" dirty="0" err="1"/>
              <a:t>knuffel</a:t>
            </a:r>
            <a:r>
              <a:rPr sz="2000" b="1" dirty="0"/>
              <a:t>!</a:t>
            </a:r>
          </a:p>
        </p:txBody>
      </p:sp>
    </p:spTree>
    <p:extLst>
      <p:ext uri="{BB962C8B-B14F-4D97-AF65-F5344CB8AC3E}">
        <p14:creationId xmlns:p14="http://schemas.microsoft.com/office/powerpoint/2010/main" val="347293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fill="hold"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p:txBody>
          <a:bodyPr/>
          <a:lstStyle/>
          <a:p>
            <a:pPr eaLnBrk="1" hangingPunct="1"/>
            <a:r>
              <a:rPr lang="nl-NL" altLang="nl-NL" sz="3200" b="1" dirty="0" smtClean="0"/>
              <a:t>Bespreekbaar maken?</a:t>
            </a:r>
          </a:p>
        </p:txBody>
      </p:sp>
      <p:sp>
        <p:nvSpPr>
          <p:cNvPr id="69635" name="Rectangle 3"/>
          <p:cNvSpPr>
            <a:spLocks noGrp="1" noChangeArrowheads="1"/>
          </p:cNvSpPr>
          <p:nvPr>
            <p:ph idx="4294967295"/>
          </p:nvPr>
        </p:nvSpPr>
        <p:spPr>
          <a:xfrm>
            <a:off x="685800" y="1676400"/>
            <a:ext cx="7772400" cy="4724400"/>
          </a:xfrm>
        </p:spPr>
        <p:txBody>
          <a:bodyPr>
            <a:normAutofit/>
          </a:bodyPr>
          <a:lstStyle/>
          <a:p>
            <a:pPr algn="ctr" eaLnBrk="1" hangingPunct="1">
              <a:buFontTx/>
              <a:buNone/>
            </a:pPr>
            <a:r>
              <a:rPr lang="nl-NL" altLang="nl-NL" sz="2400" u="sng" dirty="0" smtClean="0"/>
              <a:t>Met ouder</a:t>
            </a:r>
            <a:endParaRPr lang="nl-NL" altLang="nl-NL" sz="2400" dirty="0" smtClean="0"/>
          </a:p>
          <a:p>
            <a:pPr algn="ctr" eaLnBrk="1" hangingPunct="1">
              <a:buFontTx/>
              <a:buNone/>
            </a:pPr>
            <a:r>
              <a:rPr lang="nl-NL" altLang="nl-NL" sz="2400" dirty="0" smtClean="0"/>
              <a:t>Hoe gaat het met u? Hoe gaat het thuis? Kunt u het aan? Heeft uzelf hulp?</a:t>
            </a:r>
          </a:p>
          <a:p>
            <a:pPr algn="ctr" eaLnBrk="1" hangingPunct="1">
              <a:buFontTx/>
              <a:buNone/>
            </a:pPr>
            <a:endParaRPr lang="nl-NL" altLang="nl-NL" sz="2400" dirty="0" smtClean="0"/>
          </a:p>
          <a:p>
            <a:pPr algn="ctr" eaLnBrk="1" hangingPunct="1">
              <a:buFontTx/>
              <a:buNone/>
            </a:pPr>
            <a:r>
              <a:rPr lang="nl-NL" altLang="nl-NL" sz="2400" dirty="0" smtClean="0"/>
              <a:t>Daarop doorvragen:</a:t>
            </a:r>
          </a:p>
          <a:p>
            <a:pPr algn="ctr" eaLnBrk="1" hangingPunct="1">
              <a:buFontTx/>
              <a:buNone/>
            </a:pPr>
            <a:r>
              <a:rPr lang="nl-NL" altLang="nl-NL" sz="2400" dirty="0" smtClean="0"/>
              <a:t>Denkt u dat het probleem van uw kind een relatie heeft met wat er met uw zelf aan de hand is?</a:t>
            </a:r>
          </a:p>
          <a:p>
            <a:pPr algn="ctr" eaLnBrk="1" hangingPunct="1">
              <a:buFontTx/>
              <a:buNone/>
            </a:pPr>
            <a:endParaRPr lang="nl-NL" altLang="nl-NL" sz="2400" dirty="0" smtClean="0"/>
          </a:p>
          <a:p>
            <a:pPr algn="ctr" eaLnBrk="1" hangingPunct="1">
              <a:buFontTx/>
              <a:buNone/>
            </a:pPr>
            <a:r>
              <a:rPr lang="nl-NL" altLang="nl-NL" sz="2400" dirty="0" smtClean="0"/>
              <a:t>KOPP/KVO folder uitreiken</a:t>
            </a:r>
          </a:p>
          <a:p>
            <a:pPr algn="ctr" eaLnBrk="1" hangingPunct="1">
              <a:buFontTx/>
              <a:buNone/>
            </a:pPr>
            <a:endParaRPr lang="nl-NL" altLang="nl-NL" sz="2400" dirty="0" smtClean="0"/>
          </a:p>
        </p:txBody>
      </p:sp>
    </p:spTree>
    <p:extLst>
      <p:ext uri="{BB962C8B-B14F-4D97-AF65-F5344CB8AC3E}">
        <p14:creationId xmlns:p14="http://schemas.microsoft.com/office/powerpoint/2010/main" val="3919688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p:txBody>
          <a:bodyPr/>
          <a:lstStyle/>
          <a:p>
            <a:pPr eaLnBrk="1" hangingPunct="1"/>
            <a:r>
              <a:rPr lang="nl-NL" altLang="nl-NL" sz="3200" b="1" smtClean="0"/>
              <a:t>Bespreekbaar maken?</a:t>
            </a:r>
          </a:p>
        </p:txBody>
      </p:sp>
      <p:sp>
        <p:nvSpPr>
          <p:cNvPr id="69635" name="Rectangle 3"/>
          <p:cNvSpPr>
            <a:spLocks noGrp="1" noChangeArrowheads="1"/>
          </p:cNvSpPr>
          <p:nvPr>
            <p:ph idx="4294967295"/>
          </p:nvPr>
        </p:nvSpPr>
        <p:spPr>
          <a:xfrm>
            <a:off x="685800" y="1676400"/>
            <a:ext cx="7772400" cy="4724400"/>
          </a:xfrm>
        </p:spPr>
        <p:txBody>
          <a:bodyPr/>
          <a:lstStyle/>
          <a:p>
            <a:pPr algn="ctr" eaLnBrk="1" hangingPunct="1">
              <a:buFontTx/>
              <a:buNone/>
            </a:pPr>
            <a:r>
              <a:rPr lang="nl-NL" altLang="nl-NL" sz="2400" u="sng" dirty="0" smtClean="0"/>
              <a:t>Met kind</a:t>
            </a:r>
          </a:p>
          <a:p>
            <a:pPr algn="ctr" eaLnBrk="1" hangingPunct="1">
              <a:buFontTx/>
              <a:buNone/>
            </a:pPr>
            <a:r>
              <a:rPr lang="nl-NL" altLang="nl-NL" sz="2400" dirty="0" smtClean="0"/>
              <a:t>Hoe gaat het thuis? Hoe gaat het met je ouders? Hebben zij problemen? Heb jij daar last van? Denk je dat je schoolverzuim daar iets mee te maken heeft?</a:t>
            </a:r>
          </a:p>
          <a:p>
            <a:pPr algn="ctr" eaLnBrk="1" hangingPunct="1">
              <a:buFontTx/>
              <a:buNone/>
            </a:pPr>
            <a:endParaRPr lang="nl-NL" altLang="nl-NL" sz="2400" dirty="0" smtClean="0"/>
          </a:p>
          <a:p>
            <a:pPr algn="ctr" eaLnBrk="1" hangingPunct="1">
              <a:buFontTx/>
              <a:buNone/>
            </a:pPr>
            <a:r>
              <a:rPr lang="nl-NL" altLang="nl-NL" sz="2400" dirty="0"/>
              <a:t>D</a:t>
            </a:r>
            <a:r>
              <a:rPr lang="nl-NL" altLang="nl-NL" sz="2400" dirty="0" smtClean="0"/>
              <a:t>aarop doorvragen</a:t>
            </a:r>
          </a:p>
          <a:p>
            <a:pPr algn="ctr" eaLnBrk="1" hangingPunct="1">
              <a:buFontTx/>
              <a:buNone/>
            </a:pPr>
            <a:endParaRPr lang="nl-NL" altLang="nl-NL" sz="2400" dirty="0" smtClean="0"/>
          </a:p>
          <a:p>
            <a:pPr algn="ctr" eaLnBrk="1" hangingPunct="1">
              <a:buFontTx/>
              <a:buNone/>
            </a:pPr>
            <a:r>
              <a:rPr lang="nl-NL" altLang="nl-NL" sz="2400" dirty="0" smtClean="0"/>
              <a:t>KOPP/KVO folder uitreiken</a:t>
            </a:r>
          </a:p>
          <a:p>
            <a:pPr algn="ctr" eaLnBrk="1" hangingPunct="1">
              <a:buFontTx/>
              <a:buNone/>
            </a:pPr>
            <a:endParaRPr lang="nl-NL" altLang="nl-NL" sz="2400" dirty="0" smtClean="0"/>
          </a:p>
          <a:p>
            <a:pPr algn="ctr" eaLnBrk="1" hangingPunct="1">
              <a:buFontTx/>
              <a:buNone/>
            </a:pPr>
            <a:endParaRPr lang="nl-NL" altLang="nl-NL" sz="2400" dirty="0" smtClean="0"/>
          </a:p>
        </p:txBody>
      </p:sp>
    </p:spTree>
    <p:extLst>
      <p:ext uri="{BB962C8B-B14F-4D97-AF65-F5344CB8AC3E}">
        <p14:creationId xmlns:p14="http://schemas.microsoft.com/office/powerpoint/2010/main" val="65419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itel 1"/>
          <p:cNvSpPr>
            <a:spLocks noGrp="1"/>
          </p:cNvSpPr>
          <p:nvPr>
            <p:ph type="title"/>
          </p:nvPr>
        </p:nvSpPr>
        <p:spPr>
          <a:prstGeom prst="rect">
            <a:avLst/>
          </a:prstGeom>
        </p:spPr>
        <p:txBody>
          <a:bodyPr/>
          <a:lstStyle/>
          <a:p>
            <a:r>
              <a:t>Korte uitleg</a:t>
            </a:r>
          </a:p>
        </p:txBody>
      </p:sp>
      <p:sp>
        <p:nvSpPr>
          <p:cNvPr id="148" name="Tijdelijke aanduiding voor inhoud 2"/>
          <p:cNvSpPr>
            <a:spLocks noGrp="1"/>
          </p:cNvSpPr>
          <p:nvPr>
            <p:ph type="body" idx="1"/>
          </p:nvPr>
        </p:nvSpPr>
        <p:spPr>
          <a:xfrm>
            <a:off x="457200" y="1600200"/>
            <a:ext cx="8229600" cy="4525963"/>
          </a:xfrm>
          <a:prstGeom prst="rect">
            <a:avLst/>
          </a:prstGeom>
        </p:spPr>
        <p:txBody>
          <a:bodyPr/>
          <a:lstStyle/>
          <a:p>
            <a:pPr marL="0" indent="0">
              <a:buSzTx/>
              <a:buNone/>
            </a:pPr>
            <a:r>
              <a:rPr u="sng" dirty="0">
                <a:solidFill>
                  <a:srgbClr val="009999"/>
                </a:solidFill>
                <a:uFill>
                  <a:solidFill>
                    <a:srgbClr val="009999"/>
                  </a:solidFill>
                </a:uFill>
                <a:hlinkClick r:id="rId4"/>
              </a:rPr>
              <a:t>https://www.youtube.com/watch?v=EwUBX02ydFo</a:t>
            </a:r>
          </a:p>
        </p:txBody>
      </p:sp>
      <p:graphicFrame>
        <p:nvGraphicFramePr>
          <p:cNvPr id="1026" name="Object 2"/>
          <p:cNvGraphicFramePr>
            <a:graphicFrameLocks noChangeAspect="1"/>
          </p:cNvGraphicFramePr>
          <p:nvPr/>
        </p:nvGraphicFramePr>
        <p:xfrm>
          <a:off x="-468560" y="3068960"/>
          <a:ext cx="10283577" cy="1872208"/>
        </p:xfrm>
        <a:graphic>
          <a:graphicData uri="http://schemas.openxmlformats.org/presentationml/2006/ole">
            <mc:AlternateContent xmlns:mc="http://schemas.openxmlformats.org/markup-compatibility/2006">
              <mc:Choice xmlns:v="urn:schemas-microsoft-com:vml" Requires="v">
                <p:oleObj spid="_x0000_s1035" name="Packager Shell-object" showAsIcon="1" r:id="rId5" imgW="2405880" imgH="437400" progId="Package">
                  <p:embed/>
                </p:oleObj>
              </mc:Choice>
              <mc:Fallback>
                <p:oleObj name="Packager Shell-object" showAsIcon="1" r:id="rId5" imgW="2405880" imgH="437400" progId="Package">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560" y="3068960"/>
                        <a:ext cx="10283577"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14270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el 1"/>
          <p:cNvSpPr>
            <a:spLocks noGrp="1"/>
          </p:cNvSpPr>
          <p:nvPr>
            <p:ph type="title"/>
          </p:nvPr>
        </p:nvSpPr>
        <p:spPr>
          <a:prstGeom prst="rect">
            <a:avLst/>
          </a:prstGeom>
        </p:spPr>
        <p:txBody>
          <a:bodyPr/>
          <a:lstStyle/>
          <a:p>
            <a:r>
              <a:t>Overzicht aanbod</a:t>
            </a:r>
          </a:p>
        </p:txBody>
      </p:sp>
      <p:pic>
        <p:nvPicPr>
          <p:cNvPr id="151" name="Tijdelijke aanduiding voor inhoud 3" descr="Tijdelijke aanduiding voor inhoud 3"/>
          <p:cNvPicPr>
            <a:picLocks noChangeAspect="1"/>
          </p:cNvPicPr>
          <p:nvPr/>
        </p:nvPicPr>
        <p:blipFill>
          <a:blip r:embed="rId3" cstate="print">
            <a:extLst/>
          </a:blip>
          <a:stretch>
            <a:fillRect/>
          </a:stretch>
        </p:blipFill>
        <p:spPr>
          <a:xfrm>
            <a:off x="880039" y="1600200"/>
            <a:ext cx="7383921" cy="4525963"/>
          </a:xfrm>
          <a:prstGeom prst="rect">
            <a:avLst/>
          </a:prstGeom>
          <a:ln w="12700">
            <a:miter lim="400000"/>
          </a:ln>
        </p:spPr>
      </p:pic>
    </p:spTree>
    <p:extLst>
      <p:ext uri="{BB962C8B-B14F-4D97-AF65-F5344CB8AC3E}">
        <p14:creationId xmlns:p14="http://schemas.microsoft.com/office/powerpoint/2010/main" val="1123084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83968" y="1844824"/>
            <a:ext cx="4402832" cy="1224136"/>
          </a:xfrm>
        </p:spPr>
        <p:txBody>
          <a:bodyPr/>
          <a:lstStyle/>
          <a:p>
            <a:r>
              <a:rPr lang="nl-NL" dirty="0" smtClean="0"/>
              <a:t>Vragen of </a:t>
            </a:r>
            <a:r>
              <a:rPr lang="nl-NL" dirty="0" err="1" smtClean="0"/>
              <a:t>ideeen</a:t>
            </a:r>
            <a:r>
              <a:rPr lang="nl-NL" dirty="0" smtClean="0"/>
              <a:t>?</a:t>
            </a:r>
            <a:endParaRPr lang="nl-NL" dirty="0"/>
          </a:p>
        </p:txBody>
      </p:sp>
      <p:pic>
        <p:nvPicPr>
          <p:cNvPr id="3" name="Picture 5" descr="dia13klein"/>
          <p:cNvPicPr>
            <a:picLocks noChangeAspect="1" noChangeArrowheads="1"/>
          </p:cNvPicPr>
          <p:nvPr/>
        </p:nvPicPr>
        <p:blipFill>
          <a:blip r:embed="rId3" cstate="print"/>
          <a:srcRect/>
          <a:stretch>
            <a:fillRect/>
          </a:stretch>
        </p:blipFill>
        <p:spPr>
          <a:xfrm>
            <a:off x="1981200" y="1066800"/>
            <a:ext cx="2057400" cy="2057400"/>
          </a:xfrm>
          <a:prstGeom prst="rect">
            <a:avLst/>
          </a:prstGeom>
          <a:noFill/>
          <a:ln/>
        </p:spPr>
      </p:pic>
      <p:pic>
        <p:nvPicPr>
          <p:cNvPr id="4" name="Picture 6" descr="dia2_klein"/>
          <p:cNvPicPr>
            <a:picLocks noChangeAspect="1" noChangeArrowheads="1"/>
          </p:cNvPicPr>
          <p:nvPr/>
        </p:nvPicPr>
        <p:blipFill>
          <a:blip r:embed="rId4" cstate="print"/>
          <a:srcRect/>
          <a:stretch>
            <a:fillRect/>
          </a:stretch>
        </p:blipFill>
        <p:spPr bwMode="auto">
          <a:xfrm>
            <a:off x="4419600" y="3501008"/>
            <a:ext cx="2971800" cy="2016224"/>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nl-NL" dirty="0" smtClean="0"/>
              <a:t>Mondriaan </a:t>
            </a:r>
            <a:br>
              <a:rPr lang="nl-NL" dirty="0" smtClean="0"/>
            </a:br>
            <a:endParaRPr lang="nl-NL" dirty="0" smtClean="0"/>
          </a:p>
        </p:txBody>
      </p:sp>
      <p:sp>
        <p:nvSpPr>
          <p:cNvPr id="4099" name="Rectangle 3"/>
          <p:cNvSpPr>
            <a:spLocks noGrp="1" noChangeArrowheads="1"/>
          </p:cNvSpPr>
          <p:nvPr>
            <p:ph type="body" idx="1"/>
          </p:nvPr>
        </p:nvSpPr>
        <p:spPr/>
        <p:txBody>
          <a:bodyPr/>
          <a:lstStyle/>
          <a:p>
            <a:pPr eaLnBrk="1" hangingPunct="1">
              <a:buNone/>
            </a:pPr>
            <a:r>
              <a:rPr lang="nl-NL" sz="2400" dirty="0" smtClean="0"/>
              <a:t>Preventie Mondriaan</a:t>
            </a:r>
            <a:endParaRPr lang="nl-NL" sz="2400" dirty="0" smtClean="0"/>
          </a:p>
          <a:p>
            <a:pPr eaLnBrk="1" hangingPunct="1">
              <a:buNone/>
            </a:pPr>
            <a:r>
              <a:rPr lang="nl-NL" sz="2400" dirty="0" smtClean="0"/>
              <a:t>Judith van de Nobelen</a:t>
            </a:r>
          </a:p>
          <a:p>
            <a:pPr eaLnBrk="1" hangingPunct="1">
              <a:buNone/>
            </a:pPr>
            <a:r>
              <a:rPr lang="nl-NL" sz="2400" dirty="0" err="1" smtClean="0">
                <a:hlinkClick r:id="rId3"/>
              </a:rPr>
              <a:t>j.van.de.nobelen</a:t>
            </a:r>
            <a:r>
              <a:rPr lang="nl-NL" sz="2400" dirty="0" smtClean="0">
                <a:hlinkClick r:id="rId3"/>
              </a:rPr>
              <a:t>@</a:t>
            </a:r>
            <a:r>
              <a:rPr lang="nl-NL" sz="2400" dirty="0" err="1" smtClean="0">
                <a:hlinkClick r:id="rId3"/>
              </a:rPr>
              <a:t>mondriaan.eu</a:t>
            </a:r>
            <a:endParaRPr lang="nl-NL" sz="2400" dirty="0" smtClean="0"/>
          </a:p>
          <a:p>
            <a:pPr eaLnBrk="1" hangingPunct="1">
              <a:buNone/>
            </a:pPr>
            <a:r>
              <a:rPr lang="nl-NL" sz="2400" dirty="0" smtClean="0"/>
              <a:t>Tel</a:t>
            </a:r>
            <a:r>
              <a:rPr lang="nl-NL" sz="2400" dirty="0"/>
              <a:t>:</a:t>
            </a:r>
            <a:r>
              <a:rPr lang="nl-NL" sz="2400" dirty="0" smtClean="0"/>
              <a:t> 06-10841988</a:t>
            </a:r>
          </a:p>
          <a:p>
            <a:pPr eaLnBrk="1" hangingPunct="1">
              <a:buNone/>
            </a:pPr>
            <a:endParaRPr lang="nl-NL" sz="2400" dirty="0"/>
          </a:p>
          <a:p>
            <a:pPr eaLnBrk="1" hangingPunct="1">
              <a:buNone/>
            </a:pPr>
            <a:r>
              <a:rPr lang="nl-NL" sz="2400" dirty="0" err="1" smtClean="0"/>
              <a:t>Fact</a:t>
            </a:r>
            <a:r>
              <a:rPr lang="nl-NL" sz="2400" dirty="0" smtClean="0"/>
              <a:t>-team Heerlen Noord</a:t>
            </a:r>
            <a:endParaRPr lang="nl-NL" sz="2400" dirty="0" smtClean="0"/>
          </a:p>
          <a:p>
            <a:pPr eaLnBrk="1" hangingPunct="1">
              <a:buNone/>
            </a:pPr>
            <a:r>
              <a:rPr lang="nl-NL" sz="2400" dirty="0" smtClean="0"/>
              <a:t>Henriëtte Mos</a:t>
            </a:r>
          </a:p>
          <a:p>
            <a:pPr eaLnBrk="1" hangingPunct="1">
              <a:buNone/>
            </a:pPr>
            <a:r>
              <a:rPr lang="nl-NL" sz="2400" dirty="0" smtClean="0">
                <a:hlinkClick r:id="rId4"/>
              </a:rPr>
              <a:t>h.mos@mondriaan.eu</a:t>
            </a:r>
            <a:endParaRPr lang="nl-NL" sz="2400" dirty="0" smtClean="0"/>
          </a:p>
          <a:p>
            <a:pPr eaLnBrk="1" hangingPunct="1">
              <a:buNone/>
            </a:pPr>
            <a:r>
              <a:rPr lang="nl-NL" sz="2400" dirty="0" smtClean="0"/>
              <a:t>06-41058407</a:t>
            </a:r>
          </a:p>
          <a:p>
            <a:pPr eaLnBrk="1" hangingPunct="1">
              <a:buNone/>
            </a:pPr>
            <a:endParaRPr lang="nl-NL" sz="2400" dirty="0"/>
          </a:p>
          <a:p>
            <a:pPr eaLnBrk="1" hangingPunct="1">
              <a:buNone/>
            </a:pPr>
            <a:endParaRPr lang="nl-NL" sz="2400" dirty="0" smtClean="0"/>
          </a:p>
          <a:p>
            <a:pPr eaLnBrk="1" hangingPunct="1">
              <a:buNone/>
            </a:pPr>
            <a:endParaRPr lang="nl-NL" sz="2400" dirty="0" smtClean="0"/>
          </a:p>
          <a:p>
            <a:pPr eaLnBrk="1" hangingPunct="1">
              <a:buNone/>
            </a:pPr>
            <a:endParaRPr lang="nl-NL" sz="2400" dirty="0" smtClean="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p:txBody>
          <a:bodyPr/>
          <a:lstStyle/>
          <a:p>
            <a:pPr eaLnBrk="1" hangingPunct="1"/>
            <a:r>
              <a:rPr lang="nl-NL" smtClean="0"/>
              <a:t>Bedankt!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Picture 4" descr="overkokende pa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555776" y="1484784"/>
            <a:ext cx="37338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92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Hulpverlening versus preventie</a:t>
            </a:r>
            <a:endParaRPr lang="nl-NL" dirty="0"/>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val="768438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Trek jij als hulpverlener altijd aan de bel?</a:t>
            </a:r>
            <a:br>
              <a:rPr lang="nl-NL" dirty="0"/>
            </a:br>
            <a:endParaRPr lang="nl-NL" dirty="0"/>
          </a:p>
        </p:txBody>
      </p:sp>
      <p:sp>
        <p:nvSpPr>
          <p:cNvPr id="3" name="Tijdelijke aanduiding voor inhoud 2"/>
          <p:cNvSpPr>
            <a:spLocks noGrp="1"/>
          </p:cNvSpPr>
          <p:nvPr>
            <p:ph idx="1"/>
          </p:nvPr>
        </p:nvSpPr>
        <p:spPr/>
        <p:txBody>
          <a:bodyPr/>
          <a:lstStyle/>
          <a:p>
            <a:pPr marL="0" indent="0">
              <a:buNone/>
            </a:pPr>
            <a:endParaRPr lang="nl-NL" dirty="0"/>
          </a:p>
          <a:p>
            <a:pPr marL="0" indent="0">
              <a:buNone/>
            </a:pPr>
            <a:r>
              <a:rPr lang="nl-NL" dirty="0"/>
              <a:t>Pik jij als hulpverlener de signalen op?</a:t>
            </a:r>
          </a:p>
        </p:txBody>
      </p:sp>
    </p:spTree>
    <p:extLst>
      <p:ext uri="{BB962C8B-B14F-4D97-AF65-F5344CB8AC3E}">
        <p14:creationId xmlns:p14="http://schemas.microsoft.com/office/powerpoint/2010/main" val="239764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p:txBody>
          <a:bodyPr/>
          <a:lstStyle/>
          <a:p>
            <a:pPr eaLnBrk="1" hangingPunct="1"/>
            <a:r>
              <a:rPr lang="nl-NL" altLang="nl-NL" sz="3200" b="1" dirty="0" smtClean="0"/>
              <a:t>Wat kunnen KOPP/KVO signalen zijn?</a:t>
            </a:r>
          </a:p>
        </p:txBody>
      </p:sp>
      <p:sp>
        <p:nvSpPr>
          <p:cNvPr id="69635" name="Rectangle 3"/>
          <p:cNvSpPr>
            <a:spLocks noGrp="1" noChangeArrowheads="1"/>
          </p:cNvSpPr>
          <p:nvPr>
            <p:ph idx="4294967295"/>
          </p:nvPr>
        </p:nvSpPr>
        <p:spPr>
          <a:xfrm>
            <a:off x="685800" y="1676400"/>
            <a:ext cx="7772400" cy="4724400"/>
          </a:xfrm>
        </p:spPr>
        <p:txBody>
          <a:bodyPr/>
          <a:lstStyle/>
          <a:p>
            <a:r>
              <a:rPr lang="nl-NL" altLang="nl-NL" sz="2400" dirty="0" smtClean="0"/>
              <a:t>Rolomkering of </a:t>
            </a:r>
            <a:r>
              <a:rPr lang="nl-NL" altLang="nl-NL" sz="2400" dirty="0" err="1" smtClean="0"/>
              <a:t>parentificatie</a:t>
            </a:r>
            <a:endParaRPr lang="nl-NL" altLang="nl-NL" sz="2400" dirty="0" smtClean="0"/>
          </a:p>
          <a:p>
            <a:r>
              <a:rPr lang="nl-NL" altLang="nl-NL" sz="2400" dirty="0" smtClean="0"/>
              <a:t>Verandering in stemming, in sociaal gedrag, schoolprestaties</a:t>
            </a:r>
          </a:p>
          <a:p>
            <a:r>
              <a:rPr lang="nl-NL" altLang="nl-NL" sz="2400" dirty="0" smtClean="0"/>
              <a:t>Psychosomatische problemen</a:t>
            </a:r>
          </a:p>
          <a:p>
            <a:r>
              <a:rPr lang="nl-NL" altLang="nl-NL" sz="2400" dirty="0" smtClean="0"/>
              <a:t>Negatief zelfbeeld</a:t>
            </a:r>
          </a:p>
          <a:p>
            <a:r>
              <a:rPr lang="nl-NL" altLang="nl-NL" sz="2400" dirty="0" smtClean="0"/>
              <a:t>Moeilijkheden met het omgaan met emoties</a:t>
            </a:r>
          </a:p>
          <a:p>
            <a:r>
              <a:rPr lang="nl-NL" altLang="nl-NL" sz="2400" dirty="0" smtClean="0"/>
              <a:t>Moeilijkheden met het aangaan van intieme relaties</a:t>
            </a:r>
          </a:p>
          <a:p>
            <a:pPr algn="ctr" eaLnBrk="1" hangingPunct="1">
              <a:buFontTx/>
              <a:buNone/>
            </a:pPr>
            <a:endParaRPr lang="nl-NL" altLang="nl-NL" sz="2400" dirty="0" smtClean="0"/>
          </a:p>
        </p:txBody>
      </p:sp>
    </p:spTree>
    <p:extLst>
      <p:ext uri="{BB962C8B-B14F-4D97-AF65-F5344CB8AC3E}">
        <p14:creationId xmlns:p14="http://schemas.microsoft.com/office/powerpoint/2010/main" val="2585088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69635">
                                            <p:txEl>
                                              <p:pRg st="3" end="3"/>
                                            </p:txEl>
                                          </p:spTgt>
                                        </p:tgtEl>
                                        <p:attrNameLst>
                                          <p:attrName>style.visibility</p:attrName>
                                        </p:attrNameLst>
                                      </p:cBhvr>
                                      <p:to>
                                        <p:strVal val="visible"/>
                                      </p:to>
                                    </p:set>
                                    <p:anim calcmode="lin" valueType="num">
                                      <p:cBhvr additive="base">
                                        <p:cTn id="7" dur="2000" fill="hold"/>
                                        <p:tgtEl>
                                          <p:spTgt spid="69635">
                                            <p:txEl>
                                              <p:pRg st="3" end="3"/>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69635">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9635">
                                            <p:txEl>
                                              <p:pRg st="4" end="4"/>
                                            </p:txEl>
                                          </p:spTgt>
                                        </p:tgtEl>
                                        <p:attrNameLst>
                                          <p:attrName>style.visibility</p:attrName>
                                        </p:attrNameLst>
                                      </p:cBhvr>
                                      <p:to>
                                        <p:strVal val="visible"/>
                                      </p:to>
                                    </p:set>
                                    <p:anim calcmode="lin" valueType="num">
                                      <p:cBhvr additive="base">
                                        <p:cTn id="11" dur="2000" fill="hold"/>
                                        <p:tgtEl>
                                          <p:spTgt spid="69635">
                                            <p:txEl>
                                              <p:pRg st="4" end="4"/>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69635">
                                            <p:txEl>
                                              <p:pRg st="4" end="4"/>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9635">
                                            <p:txEl>
                                              <p:pRg st="5" end="5"/>
                                            </p:txEl>
                                          </p:spTgt>
                                        </p:tgtEl>
                                        <p:attrNameLst>
                                          <p:attrName>style.visibility</p:attrName>
                                        </p:attrNameLst>
                                      </p:cBhvr>
                                      <p:to>
                                        <p:strVal val="visible"/>
                                      </p:to>
                                    </p:set>
                                    <p:anim calcmode="lin" valueType="num">
                                      <p:cBhvr additive="base">
                                        <p:cTn id="15" dur="2000" fill="hold"/>
                                        <p:tgtEl>
                                          <p:spTgt spid="69635">
                                            <p:txEl>
                                              <p:pRg st="5" end="5"/>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69635">
                                            <p:txEl>
                                              <p:pRg st="5" end="5"/>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69635">
                                            <p:txEl>
                                              <p:pRg st="0" end="0"/>
                                            </p:txEl>
                                          </p:spTgt>
                                        </p:tgtEl>
                                        <p:attrNameLst>
                                          <p:attrName>style.visibility</p:attrName>
                                        </p:attrNameLst>
                                      </p:cBhvr>
                                      <p:to>
                                        <p:strVal val="visible"/>
                                      </p:to>
                                    </p:set>
                                    <p:anim calcmode="lin" valueType="num">
                                      <p:cBhvr additive="base">
                                        <p:cTn id="19" dur="2000" fill="hold"/>
                                        <p:tgtEl>
                                          <p:spTgt spid="69635">
                                            <p:txEl>
                                              <p:pRg st="0" end="0"/>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69635">
                                            <p:txEl>
                                              <p:pRg st="0" end="0"/>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69635">
                                            <p:txEl>
                                              <p:pRg st="1" end="1"/>
                                            </p:txEl>
                                          </p:spTgt>
                                        </p:tgtEl>
                                        <p:attrNameLst>
                                          <p:attrName>style.visibility</p:attrName>
                                        </p:attrNameLst>
                                      </p:cBhvr>
                                      <p:to>
                                        <p:strVal val="visible"/>
                                      </p:to>
                                    </p:set>
                                    <p:anim calcmode="lin" valueType="num">
                                      <p:cBhvr additive="base">
                                        <p:cTn id="23" dur="2000" fill="hold"/>
                                        <p:tgtEl>
                                          <p:spTgt spid="69635">
                                            <p:txEl>
                                              <p:pRg st="1" end="1"/>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69635">
                                            <p:txEl>
                                              <p:pRg st="1" end="1"/>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69635">
                                            <p:txEl>
                                              <p:pRg st="2" end="2"/>
                                            </p:txEl>
                                          </p:spTgt>
                                        </p:tgtEl>
                                        <p:attrNameLst>
                                          <p:attrName>style.visibility</p:attrName>
                                        </p:attrNameLst>
                                      </p:cBhvr>
                                      <p:to>
                                        <p:strVal val="visible"/>
                                      </p:to>
                                    </p:set>
                                    <p:anim calcmode="lin" valueType="num">
                                      <p:cBhvr additive="base">
                                        <p:cTn id="27" dur="2000" fill="hold"/>
                                        <p:tgtEl>
                                          <p:spTgt spid="69635">
                                            <p:txEl>
                                              <p:pRg st="2" end="2"/>
                                            </p:txEl>
                                          </p:spTgt>
                                        </p:tgtEl>
                                        <p:attrNameLst>
                                          <p:attrName>ppt_x</p:attrName>
                                        </p:attrNameLst>
                                      </p:cBhvr>
                                      <p:tavLst>
                                        <p:tav tm="0">
                                          <p:val>
                                            <p:strVal val="0-#ppt_w/2"/>
                                          </p:val>
                                        </p:tav>
                                        <p:tav tm="100000">
                                          <p:val>
                                            <p:strVal val="#ppt_x"/>
                                          </p:val>
                                        </p:tav>
                                      </p:tavLst>
                                    </p:anim>
                                    <p:anim calcmode="lin" valueType="num">
                                      <p:cBhvr additive="base">
                                        <p:cTn id="28" dur="2000" fill="hold"/>
                                        <p:tgtEl>
                                          <p:spTgt spid="696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Casus preventie</a:t>
            </a:r>
            <a:endParaRPr lang="nl-NL" dirty="0"/>
          </a:p>
        </p:txBody>
      </p:sp>
      <p:sp>
        <p:nvSpPr>
          <p:cNvPr id="3" name="Tijdelijke aanduiding voor inhoud 2"/>
          <p:cNvSpPr>
            <a:spLocks noGrp="1"/>
          </p:cNvSpPr>
          <p:nvPr>
            <p:ph idx="1"/>
          </p:nvPr>
        </p:nvSpPr>
        <p:spPr/>
        <p:txBody>
          <a:bodyPr/>
          <a:lstStyle/>
          <a:p>
            <a:pPr marL="0" indent="0">
              <a:buNone/>
            </a:pPr>
            <a:r>
              <a:rPr lang="nl-NL" sz="2000" dirty="0" smtClean="0"/>
              <a:t>Moeder van een meisje van 14 jaar is onverwachts opgenomen. Ze heeft last van een flinke depressie. Op de PAAZ is dochter gevraagd of ze behoefte heeft aan een gesprekje. Hier zit ze nu niet op te wachten dus nee bedankt. Na twee weken komt moeder thuis. Voor dochter gaat haar leven verder. Alleen loopt het niet lekker thuis. Moeder krijgt alle steun en aandacht van familie en vriendinnen. Dochter geeft aan vader aan dat het niet zo goed gaat met haar en vader geeft aan dit op te pakken met de huisarts. Dit wordt helaas vergeten door alle veranderingen thuis. Vader heeft school ingelicht van de opname van moeder en dat ze nu weer thuis is. Op school gaan de resultaten achteruit. Een oplettende juf vraagt na 3 maanden hoe het thuis gaat nadat moeder voor de zoveelste keer na school belt om dochter te </a:t>
            </a:r>
            <a:r>
              <a:rPr lang="nl-NL" sz="2000" dirty="0" err="1" smtClean="0"/>
              <a:t>controlen</a:t>
            </a:r>
            <a:r>
              <a:rPr lang="nl-NL" sz="2000" dirty="0" smtClean="0"/>
              <a:t> of het ook wel echt klopt of ze naar een faalangsttraining is.</a:t>
            </a:r>
            <a:endParaRPr lang="nl-NL" sz="2000" dirty="0"/>
          </a:p>
        </p:txBody>
      </p:sp>
    </p:spTree>
    <p:extLst>
      <p:ext uri="{BB962C8B-B14F-4D97-AF65-F5344CB8AC3E}">
        <p14:creationId xmlns:p14="http://schemas.microsoft.com/office/powerpoint/2010/main" val="1801300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helpt kinderen?</a:t>
            </a:r>
            <a:endParaRPr lang="nl-NL" dirty="0"/>
          </a:p>
        </p:txBody>
      </p:sp>
      <p:sp>
        <p:nvSpPr>
          <p:cNvPr id="3" name="Tijdelijke aanduiding voor inhoud 2"/>
          <p:cNvSpPr>
            <a:spLocks noGrp="1"/>
          </p:cNvSpPr>
          <p:nvPr>
            <p:ph idx="1"/>
          </p:nvPr>
        </p:nvSpPr>
        <p:spPr/>
        <p:txBody>
          <a:bodyPr/>
          <a:lstStyle/>
          <a:p>
            <a:r>
              <a:rPr lang="nl-NL" altLang="nl-NL" dirty="0"/>
              <a:t>Snappen wat er aan de hand is</a:t>
            </a:r>
          </a:p>
          <a:p>
            <a:r>
              <a:rPr lang="nl-NL" altLang="nl-NL" dirty="0"/>
              <a:t>Zo normaal  mogelijk doen</a:t>
            </a:r>
          </a:p>
          <a:p>
            <a:r>
              <a:rPr lang="nl-NL" altLang="nl-NL" dirty="0"/>
              <a:t>Doorgaan van vaste zaken (school, clubs e.d.)</a:t>
            </a:r>
          </a:p>
          <a:p>
            <a:r>
              <a:rPr lang="nl-NL" altLang="nl-NL" dirty="0"/>
              <a:t>Aandacht en praten</a:t>
            </a:r>
          </a:p>
          <a:p>
            <a:r>
              <a:rPr lang="nl-NL" altLang="nl-NL" dirty="0"/>
              <a:t>Plaats waar ze zich kunnen ontspannen</a:t>
            </a:r>
          </a:p>
          <a:p>
            <a:r>
              <a:rPr lang="nl-NL" altLang="nl-NL" dirty="0"/>
              <a:t>Leuke dingen doen</a:t>
            </a:r>
          </a:p>
          <a:p>
            <a:r>
              <a:rPr lang="nl-NL" altLang="nl-NL" dirty="0"/>
              <a:t>Afleiding</a:t>
            </a:r>
          </a:p>
          <a:p>
            <a:endParaRPr lang="nl-NL" dirty="0"/>
          </a:p>
        </p:txBody>
      </p:sp>
    </p:spTree>
    <p:extLst>
      <p:ext uri="{BB962C8B-B14F-4D97-AF65-F5344CB8AC3E}">
        <p14:creationId xmlns:p14="http://schemas.microsoft.com/office/powerpoint/2010/main" val="3688060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Wat weten de kinderen?</a:t>
            </a:r>
            <a:endParaRPr lang="nl-NL" dirty="0"/>
          </a:p>
        </p:txBody>
      </p:sp>
      <p:sp>
        <p:nvSpPr>
          <p:cNvPr id="3" name="Tijdelijke aanduiding voor inhoud 2"/>
          <p:cNvSpPr>
            <a:spLocks noGrp="1"/>
          </p:cNvSpPr>
          <p:nvPr>
            <p:ph idx="1"/>
          </p:nvPr>
        </p:nvSpPr>
        <p:spPr/>
        <p:txBody>
          <a:bodyPr/>
          <a:lstStyle/>
          <a:p>
            <a:pPr>
              <a:defRPr/>
            </a:pPr>
            <a:r>
              <a:rPr lang="nl-NL" altLang="nl-NL" dirty="0"/>
              <a:t>Hoe wordt er over gepraat?</a:t>
            </a:r>
          </a:p>
          <a:p>
            <a:pPr>
              <a:defRPr/>
            </a:pPr>
            <a:r>
              <a:rPr lang="nl-NL" altLang="nl-NL" dirty="0"/>
              <a:t>Wat zeg je wel of juist niet?</a:t>
            </a:r>
          </a:p>
          <a:p>
            <a:pPr>
              <a:defRPr/>
            </a:pPr>
            <a:r>
              <a:rPr lang="nl-NL" altLang="nl-NL" dirty="0"/>
              <a:t>Wat vind je dat kinderen mogen/moeten weten?</a:t>
            </a:r>
          </a:p>
          <a:p>
            <a:endParaRPr lang="nl-NL" dirty="0"/>
          </a:p>
        </p:txBody>
      </p:sp>
    </p:spTree>
    <p:extLst>
      <p:ext uri="{BB962C8B-B14F-4D97-AF65-F5344CB8AC3E}">
        <p14:creationId xmlns:p14="http://schemas.microsoft.com/office/powerpoint/2010/main" val="1032021275"/>
      </p:ext>
    </p:extLst>
  </p:cSld>
  <p:clrMapOvr>
    <a:masterClrMapping/>
  </p:clrMapOvr>
</p:sld>
</file>

<file path=ppt/theme/theme1.xml><?xml version="1.0" encoding="utf-8"?>
<a:theme xmlns:a="http://schemas.openxmlformats.org/drawingml/2006/main" name="Presentatiesjabloon_Mondriaan">
  <a:themeElements>
    <a:clrScheme name="Office-th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them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th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h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h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h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h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h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he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h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h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h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h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h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Presentatiesjabloon_Mondriaan</Template>
  <TotalTime>396</TotalTime>
  <Words>2916</Words>
  <Application>Microsoft Office PowerPoint</Application>
  <PresentationFormat>Diavoorstelling (4:3)</PresentationFormat>
  <Paragraphs>278</Paragraphs>
  <Slides>28</Slides>
  <Notes>25</Notes>
  <HiddenSlides>0</HiddenSlides>
  <MMClips>0</MMClips>
  <ScaleCrop>false</ScaleCrop>
  <HeadingPairs>
    <vt:vector size="8" baseType="variant">
      <vt:variant>
        <vt:lpstr>Gebruikte lettertypen</vt:lpstr>
      </vt:variant>
      <vt:variant>
        <vt:i4>2</vt:i4>
      </vt:variant>
      <vt:variant>
        <vt:lpstr>Thema</vt:lpstr>
      </vt:variant>
      <vt:variant>
        <vt:i4>1</vt:i4>
      </vt:variant>
      <vt:variant>
        <vt:lpstr>Ingesloten OLE-bronprogramma's</vt:lpstr>
      </vt:variant>
      <vt:variant>
        <vt:i4>1</vt:i4>
      </vt:variant>
      <vt:variant>
        <vt:lpstr>Diatitels</vt:lpstr>
      </vt:variant>
      <vt:variant>
        <vt:i4>28</vt:i4>
      </vt:variant>
    </vt:vector>
  </HeadingPairs>
  <TitlesOfParts>
    <vt:vector size="32" baseType="lpstr">
      <vt:lpstr>Arial</vt:lpstr>
      <vt:lpstr>Calibri</vt:lpstr>
      <vt:lpstr>Presentatiesjabloon_Mondriaan</vt:lpstr>
      <vt:lpstr>Packager Shell-object</vt:lpstr>
      <vt:lpstr> Spreken we dezelfde taal?! </vt:lpstr>
      <vt:lpstr>Het kan iedereen overkomen</vt:lpstr>
      <vt:lpstr>PowerPoint-presentatie</vt:lpstr>
      <vt:lpstr>Hulpverlening versus preventie</vt:lpstr>
      <vt:lpstr>Trek jij als hulpverlener altijd aan de bel? </vt:lpstr>
      <vt:lpstr>Wat kunnen KOPP/KVO signalen zijn?</vt:lpstr>
      <vt:lpstr>Casus preventie</vt:lpstr>
      <vt:lpstr>Wat helpt kinderen?</vt:lpstr>
      <vt:lpstr>Wat weten de kinderen?</vt:lpstr>
      <vt:lpstr>Behoeftes van kinderen</vt:lpstr>
      <vt:lpstr>Aanleiding Casus Papiollon</vt:lpstr>
      <vt:lpstr>Filmpje kindcheck</vt:lpstr>
      <vt:lpstr>PowerPoint-presentatie</vt:lpstr>
      <vt:lpstr>Casus wie spreekt nu niet dezelfde taal?</vt:lpstr>
      <vt:lpstr>Invloed moeilijInke omstandighdenddd</vt:lpstr>
      <vt:lpstr>Stress en ouderschap</vt:lpstr>
      <vt:lpstr>In gesprek met de ouder</vt:lpstr>
      <vt:lpstr>“Goed genoeg” ouder</vt:lpstr>
      <vt:lpstr>Signalen dat opvoeden even iets te veel is</vt:lpstr>
      <vt:lpstr>Wat helpt kinderen als hun ouders een probleem hebben?</vt:lpstr>
      <vt:lpstr>Mogelijke gevolgen en de beschermende factoren</vt:lpstr>
      <vt:lpstr>Bespreekbaar maken?</vt:lpstr>
      <vt:lpstr>Bespreekbaar maken?</vt:lpstr>
      <vt:lpstr>Korte uitleg</vt:lpstr>
      <vt:lpstr>Overzicht aanbod</vt:lpstr>
      <vt:lpstr>Vragen of ideeen?</vt:lpstr>
      <vt:lpstr>Mondriaan  </vt:lpstr>
      <vt:lpstr>Bedankt!</vt:lpstr>
    </vt:vector>
  </TitlesOfParts>
  <Company>Mondriaan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Huisstijl PowerPoint</dc:title>
  <dc:creator>lhommj</dc:creator>
  <cp:lastModifiedBy>Judith van de Nobelen</cp:lastModifiedBy>
  <cp:revision>125</cp:revision>
  <dcterms:created xsi:type="dcterms:W3CDTF">2012-08-23T08:34:35Z</dcterms:created>
  <dcterms:modified xsi:type="dcterms:W3CDTF">2018-03-07T13:57:20Z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eschrijving document">
    <vt:lpwstr>&lt;div&gt;&lt;/div&gt;</vt:lpwstr>
  </property>
  <property fmtid="{D5CDD505-2E9C-101B-9397-08002B2CF9AE}" pid="3" name="Actueel/Archief">
    <vt:lpwstr>Actueel</vt:lpwstr>
  </property>
  <property fmtid="{D5CDD505-2E9C-101B-9397-08002B2CF9AE}" pid="4" name="Eigenaar document">
    <vt:lpwstr>Brigitte Laeven</vt:lpwstr>
  </property>
  <property fmtid="{D5CDD505-2E9C-101B-9397-08002B2CF9AE}" pid="5" name="Onderwerp">
    <vt:lpwstr>1</vt:lpwstr>
  </property>
  <property fmtid="{D5CDD505-2E9C-101B-9397-08002B2CF9AE}" pid="6" name="Kenmerk">
    <vt:lpwstr/>
  </property>
  <property fmtid="{D5CDD505-2E9C-101B-9397-08002B2CF9AE}" pid="7" name="ContentType">
    <vt:lpwstr>Word document</vt:lpwstr>
  </property>
  <property fmtid="{D5CDD505-2E9C-101B-9397-08002B2CF9AE}" pid="8" name="Intern/Extern">
    <vt:lpwstr>Intern</vt:lpwstr>
  </property>
</Properties>
</file>